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WMF" ContentType="image/x-wmf"/>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71" r:id="rId3"/>
    <p:sldId id="267" r:id="rId4"/>
    <p:sldId id="1400" r:id="rId5"/>
    <p:sldId id="259" r:id="rId6"/>
    <p:sldId id="260" r:id="rId7"/>
    <p:sldId id="277" r:id="rId8"/>
    <p:sldId id="293" r:id="rId9"/>
    <p:sldId id="287" r:id="rId10"/>
    <p:sldId id="261" r:id="rId11"/>
    <p:sldId id="280" r:id="rId12"/>
    <p:sldId id="289" r:id="rId13"/>
    <p:sldId id="294" r:id="rId14"/>
    <p:sldId id="291" r:id="rId15"/>
    <p:sldId id="292" r:id="rId16"/>
    <p:sldId id="283" r:id="rId17"/>
    <p:sldId id="284" r:id="rId18"/>
    <p:sldId id="285" r:id="rId19"/>
    <p:sldId id="286" r:id="rId20"/>
    <p:sldId id="274" r:id="rId21"/>
    <p:sldId id="262" r:id="rId22"/>
    <p:sldId id="268" r:id="rId23"/>
    <p:sldId id="269" r:id="rId24"/>
    <p:sldId id="862" r:id="rId25"/>
    <p:sldId id="865" r:id="rId26"/>
    <p:sldId id="866" r:id="rId27"/>
    <p:sldId id="867" r:id="rId28"/>
    <p:sldId id="868" r:id="rId29"/>
    <p:sldId id="869" r:id="rId30"/>
    <p:sldId id="270" r:id="rId31"/>
    <p:sldId id="265" r:id="rId32"/>
    <p:sldId id="861" r:id="rId3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8A550E78-0DF0-4CDD-B083-15CBDE9BEB04}">
          <p14:sldIdLst>
            <p14:sldId id="256"/>
            <p14:sldId id="271"/>
            <p14:sldId id="267"/>
            <p14:sldId id="1400"/>
            <p14:sldId id="259"/>
            <p14:sldId id="260"/>
            <p14:sldId id="277"/>
            <p14:sldId id="293"/>
            <p14:sldId id="287"/>
            <p14:sldId id="261"/>
            <p14:sldId id="280"/>
            <p14:sldId id="289"/>
            <p14:sldId id="294"/>
            <p14:sldId id="291"/>
            <p14:sldId id="292"/>
            <p14:sldId id="283"/>
            <p14:sldId id="284"/>
            <p14:sldId id="285"/>
            <p14:sldId id="286"/>
            <p14:sldId id="274"/>
            <p14:sldId id="262"/>
            <p14:sldId id="268"/>
            <p14:sldId id="269"/>
            <p14:sldId id="862"/>
            <p14:sldId id="865"/>
            <p14:sldId id="866"/>
            <p14:sldId id="867"/>
            <p14:sldId id="868"/>
            <p14:sldId id="869"/>
            <p14:sldId id="270"/>
            <p14:sldId id="265"/>
            <p14:sldId id="861"/>
          </p14:sldIdLst>
        </p14:section>
        <p14:section name="Abschnitt ohne Titel" id="{1031A3CE-C0F3-42CC-915E-CB2BD6DBE72C}">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ürgen Hogeforster" initials="JH" lastIdx="1" clrIdx="0">
    <p:extLst>
      <p:ext uri="{19B8F6BF-5375-455C-9EA6-DF929625EA0E}">
        <p15:presenceInfo xmlns:p15="http://schemas.microsoft.com/office/powerpoint/2012/main" userId="S-1-5-21-2812368950-394210966-1175121346-11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6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901E64-A338-4C2F-AF75-1F17CDCCD073}" type="datetimeFigureOut">
              <a:rPr lang="de-DE" smtClean="0"/>
              <a:t>02.04.2023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1A7579-FB2E-42B3-9C48-71975CB8D339}" type="slidenum">
              <a:rPr lang="de-DE" smtClean="0"/>
              <a:t>‹Nr.›</a:t>
            </a:fld>
            <a:endParaRPr lang="de-DE"/>
          </a:p>
        </p:txBody>
      </p:sp>
    </p:spTree>
    <p:extLst>
      <p:ext uri="{BB962C8B-B14F-4D97-AF65-F5344CB8AC3E}">
        <p14:creationId xmlns:p14="http://schemas.microsoft.com/office/powerpoint/2010/main" val="310125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ian kuvan paikkamerkki 1"/>
          <p:cNvSpPr>
            <a:spLocks noGrp="1" noRot="1" noChangeAspect="1" noTextEdit="1"/>
          </p:cNvSpPr>
          <p:nvPr>
            <p:ph type="sldImg"/>
          </p:nvPr>
        </p:nvSpPr>
        <p:spPr>
          <a:ln/>
        </p:spPr>
      </p:sp>
      <p:sp>
        <p:nvSpPr>
          <p:cNvPr id="39939"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a:latin typeface="Arial" pitchFamily="34" charset="0"/>
            </a:endParaRPr>
          </a:p>
        </p:txBody>
      </p:sp>
      <p:sp>
        <p:nvSpPr>
          <p:cNvPr id="39940" name="Dian numeron paikkamerkki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pitchFamily="34" charset="0"/>
              </a:defRPr>
            </a:lvl1pPr>
            <a:lvl2pPr marL="754588" indent="-290226" algn="l" eaLnBrk="0" hangingPunct="0">
              <a:spcBef>
                <a:spcPct val="30000"/>
              </a:spcBef>
              <a:defRPr sz="1200">
                <a:solidFill>
                  <a:schemeClr val="tx1"/>
                </a:solidFill>
                <a:latin typeface="Arial" pitchFamily="34" charset="0"/>
              </a:defRPr>
            </a:lvl2pPr>
            <a:lvl3pPr marL="1160904" indent="-232181" algn="l" eaLnBrk="0" hangingPunct="0">
              <a:spcBef>
                <a:spcPct val="30000"/>
              </a:spcBef>
              <a:defRPr sz="1200">
                <a:solidFill>
                  <a:schemeClr val="tx1"/>
                </a:solidFill>
                <a:latin typeface="Arial" pitchFamily="34" charset="0"/>
              </a:defRPr>
            </a:lvl3pPr>
            <a:lvl4pPr marL="1625265" indent="-232181" algn="l" eaLnBrk="0" hangingPunct="0">
              <a:spcBef>
                <a:spcPct val="30000"/>
              </a:spcBef>
              <a:defRPr sz="1200">
                <a:solidFill>
                  <a:schemeClr val="tx1"/>
                </a:solidFill>
                <a:latin typeface="Arial" pitchFamily="34" charset="0"/>
              </a:defRPr>
            </a:lvl4pPr>
            <a:lvl5pPr marL="2089628" indent="-232181" algn="l" eaLnBrk="0" hangingPunct="0">
              <a:spcBef>
                <a:spcPct val="30000"/>
              </a:spcBef>
              <a:defRPr sz="1200">
                <a:solidFill>
                  <a:schemeClr val="tx1"/>
                </a:solidFill>
                <a:latin typeface="Arial" pitchFamily="34" charset="0"/>
              </a:defRPr>
            </a:lvl5pPr>
            <a:lvl6pPr marL="2553990" indent="-232181" eaLnBrk="0" fontAlgn="base" hangingPunct="0">
              <a:spcBef>
                <a:spcPct val="30000"/>
              </a:spcBef>
              <a:spcAft>
                <a:spcPct val="0"/>
              </a:spcAft>
              <a:defRPr sz="1200">
                <a:solidFill>
                  <a:schemeClr val="tx1"/>
                </a:solidFill>
                <a:latin typeface="Arial" pitchFamily="34" charset="0"/>
              </a:defRPr>
            </a:lvl6pPr>
            <a:lvl7pPr marL="3018351" indent="-232181" eaLnBrk="0" fontAlgn="base" hangingPunct="0">
              <a:spcBef>
                <a:spcPct val="30000"/>
              </a:spcBef>
              <a:spcAft>
                <a:spcPct val="0"/>
              </a:spcAft>
              <a:defRPr sz="1200">
                <a:solidFill>
                  <a:schemeClr val="tx1"/>
                </a:solidFill>
                <a:latin typeface="Arial" pitchFamily="34" charset="0"/>
              </a:defRPr>
            </a:lvl7pPr>
            <a:lvl8pPr marL="3482713" indent="-232181" eaLnBrk="0" fontAlgn="base" hangingPunct="0">
              <a:spcBef>
                <a:spcPct val="30000"/>
              </a:spcBef>
              <a:spcAft>
                <a:spcPct val="0"/>
              </a:spcAft>
              <a:defRPr sz="1200">
                <a:solidFill>
                  <a:schemeClr val="tx1"/>
                </a:solidFill>
                <a:latin typeface="Arial" pitchFamily="34" charset="0"/>
              </a:defRPr>
            </a:lvl8pPr>
            <a:lvl9pPr marL="3947074" indent="-232181"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BB6042E2-D95B-4387-A2BA-CE68CFB1D432}" type="slidenum">
              <a:rPr lang="fi-FI" altLang="fi-FI" smtClean="0">
                <a:solidFill>
                  <a:prstClr val="black"/>
                </a:solidFill>
              </a:rPr>
              <a:pPr algn="r" eaLnBrk="1" hangingPunct="1">
                <a:spcBef>
                  <a:spcPct val="0"/>
                </a:spcBef>
              </a:pPr>
              <a:t>8</a:t>
            </a:fld>
            <a:endParaRPr lang="fi-FI" altLang="fi-FI">
              <a:solidFill>
                <a:prstClr val="black"/>
              </a:solidFill>
            </a:endParaRPr>
          </a:p>
        </p:txBody>
      </p:sp>
    </p:spTree>
    <p:extLst>
      <p:ext uri="{BB962C8B-B14F-4D97-AF65-F5344CB8AC3E}">
        <p14:creationId xmlns:p14="http://schemas.microsoft.com/office/powerpoint/2010/main" val="2510768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5A9A7461-D69E-416A-A900-C9EE123F1A9D}"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939725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Rot="1" noChangeAspect="1" noChangeArrowheads="1" noTextEdit="1"/>
          </p:cNvSpPr>
          <p:nvPr>
            <p:ph type="sldImg"/>
          </p:nvPr>
        </p:nvSpPr>
        <p:spPr>
          <a:xfrm>
            <a:off x="101600" y="749300"/>
            <a:ext cx="6661150" cy="3748088"/>
          </a:xfrm>
          <a:ln/>
        </p:spPr>
      </p:sp>
      <p:sp>
        <p:nvSpPr>
          <p:cNvPr id="2621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Rot="1" noChangeAspect="1" noChangeArrowheads="1" noTextEdit="1"/>
          </p:cNvSpPr>
          <p:nvPr>
            <p:ph type="sldImg"/>
          </p:nvPr>
        </p:nvSpPr>
        <p:spPr>
          <a:xfrm>
            <a:off x="101600" y="749300"/>
            <a:ext cx="6661150" cy="3748088"/>
          </a:xfrm>
          <a:ln/>
        </p:spPr>
      </p:sp>
      <p:sp>
        <p:nvSpPr>
          <p:cNvPr id="2621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dirty="0"/>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Formatvorlage des Untertitelmasters durch Klicken bearbeiten</a:t>
            </a:r>
          </a:p>
        </p:txBody>
      </p:sp>
      <p:sp>
        <p:nvSpPr>
          <p:cNvPr id="4" name="Datumsplatzhalter 3">
            <a:extLst>
              <a:ext uri="{FF2B5EF4-FFF2-40B4-BE49-F238E27FC236}">
                <a16:creationId xmlns:a16="http://schemas.microsoft.com/office/drawing/2014/main" id="{8B77BB5F-910E-47C6-9C52-783F498605E8}"/>
              </a:ext>
            </a:extLst>
          </p:cNvPr>
          <p:cNvSpPr>
            <a:spLocks noGrp="1"/>
          </p:cNvSpPr>
          <p:nvPr>
            <p:ph type="dt" sz="half" idx="10"/>
          </p:nvPr>
        </p:nvSpPr>
        <p:spPr/>
        <p:txBody>
          <a:bodyPr/>
          <a:lstStyle>
            <a:lvl1pPr>
              <a:defRPr/>
            </a:lvl1pPr>
          </a:lstStyle>
          <a:p>
            <a:pPr>
              <a:defRPr/>
            </a:pPr>
            <a:fld id="{463ED54F-E973-40F3-935D-20BF9F4468E1}" type="datetimeFigureOut">
              <a:rPr lang="de-DE"/>
              <a:pPr>
                <a:defRPr/>
              </a:pPr>
              <a:t>02.04.2023</a:t>
            </a:fld>
            <a:endParaRPr lang="de-DE"/>
          </a:p>
        </p:txBody>
      </p:sp>
      <p:sp>
        <p:nvSpPr>
          <p:cNvPr id="5" name="Fußzeilenplatzhalter 4">
            <a:extLst>
              <a:ext uri="{FF2B5EF4-FFF2-40B4-BE49-F238E27FC236}">
                <a16:creationId xmlns:a16="http://schemas.microsoft.com/office/drawing/2014/main" id="{BE06F52B-94B6-4044-867C-51ECC7441535}"/>
              </a:ext>
            </a:extLst>
          </p:cNvPr>
          <p:cNvSpPr>
            <a:spLocks noGrp="1"/>
          </p:cNvSpPr>
          <p:nvPr>
            <p:ph type="ftr" sz="quarter" idx="11"/>
          </p:nvPr>
        </p:nvSpPr>
        <p:spPr/>
        <p:txBody>
          <a:bodyPr/>
          <a:lstStyle>
            <a:lvl1pPr>
              <a:defRPr/>
            </a:lvl1pPr>
          </a:lstStyle>
          <a:p>
            <a:pPr>
              <a:defRPr/>
            </a:pPr>
            <a:endParaRPr lang="de-DE"/>
          </a:p>
        </p:txBody>
      </p:sp>
      <p:sp>
        <p:nvSpPr>
          <p:cNvPr id="6" name="Foliennummernplatzhalter 5">
            <a:extLst>
              <a:ext uri="{FF2B5EF4-FFF2-40B4-BE49-F238E27FC236}">
                <a16:creationId xmlns:a16="http://schemas.microsoft.com/office/drawing/2014/main" id="{03A7BC0B-4016-4AED-8C15-FBBB58E2B7C6}"/>
              </a:ext>
            </a:extLst>
          </p:cNvPr>
          <p:cNvSpPr>
            <a:spLocks noGrp="1"/>
          </p:cNvSpPr>
          <p:nvPr>
            <p:ph type="sldNum" sz="quarter" idx="12"/>
          </p:nvPr>
        </p:nvSpPr>
        <p:spPr/>
        <p:txBody>
          <a:bodyPr/>
          <a:lstStyle>
            <a:lvl1pPr>
              <a:defRPr/>
            </a:lvl1pPr>
          </a:lstStyle>
          <a:p>
            <a:fld id="{71338EC2-F763-4A00-B60F-E784CF04D15B}" type="slidenum">
              <a:rPr lang="de-DE" altLang="de-DE"/>
              <a:pPr/>
              <a:t>‹Nr.›</a:t>
            </a:fld>
            <a:endParaRPr lang="de-DE" altLang="de-DE"/>
          </a:p>
        </p:txBody>
      </p:sp>
    </p:spTree>
    <p:extLst>
      <p:ext uri="{BB962C8B-B14F-4D97-AF65-F5344CB8AC3E}">
        <p14:creationId xmlns:p14="http://schemas.microsoft.com/office/powerpoint/2010/main" val="1039627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E969218-1D1D-4EE6-B53A-C23078DD46A7}"/>
              </a:ext>
            </a:extLst>
          </p:cNvPr>
          <p:cNvSpPr>
            <a:spLocks noGrp="1"/>
          </p:cNvSpPr>
          <p:nvPr>
            <p:ph type="dt" sz="half" idx="10"/>
          </p:nvPr>
        </p:nvSpPr>
        <p:spPr/>
        <p:txBody>
          <a:bodyPr/>
          <a:lstStyle>
            <a:lvl1pPr>
              <a:defRPr/>
            </a:lvl1pPr>
          </a:lstStyle>
          <a:p>
            <a:pPr>
              <a:defRPr/>
            </a:pPr>
            <a:fld id="{0BC448EB-DF4B-477A-81EF-85388A9590AC}" type="datetimeFigureOut">
              <a:rPr lang="de-DE"/>
              <a:pPr>
                <a:defRPr/>
              </a:pPr>
              <a:t>02.04.2023</a:t>
            </a:fld>
            <a:endParaRPr lang="de-DE"/>
          </a:p>
        </p:txBody>
      </p:sp>
      <p:sp>
        <p:nvSpPr>
          <p:cNvPr id="5" name="Fußzeilenplatzhalter 4">
            <a:extLst>
              <a:ext uri="{FF2B5EF4-FFF2-40B4-BE49-F238E27FC236}">
                <a16:creationId xmlns:a16="http://schemas.microsoft.com/office/drawing/2014/main" id="{0A287E2B-D470-4E4C-BE26-A0697B7EF06B}"/>
              </a:ext>
            </a:extLst>
          </p:cNvPr>
          <p:cNvSpPr>
            <a:spLocks noGrp="1"/>
          </p:cNvSpPr>
          <p:nvPr>
            <p:ph type="ftr" sz="quarter" idx="11"/>
          </p:nvPr>
        </p:nvSpPr>
        <p:spPr/>
        <p:txBody>
          <a:bodyPr/>
          <a:lstStyle>
            <a:lvl1pPr>
              <a:defRPr/>
            </a:lvl1pPr>
          </a:lstStyle>
          <a:p>
            <a:pPr>
              <a:defRPr/>
            </a:pPr>
            <a:endParaRPr lang="de-DE"/>
          </a:p>
        </p:txBody>
      </p:sp>
      <p:sp>
        <p:nvSpPr>
          <p:cNvPr id="6" name="Foliennummernplatzhalter 5">
            <a:extLst>
              <a:ext uri="{FF2B5EF4-FFF2-40B4-BE49-F238E27FC236}">
                <a16:creationId xmlns:a16="http://schemas.microsoft.com/office/drawing/2014/main" id="{5AF6637B-95A5-4238-97C1-A8827D39F5D0}"/>
              </a:ext>
            </a:extLst>
          </p:cNvPr>
          <p:cNvSpPr>
            <a:spLocks noGrp="1"/>
          </p:cNvSpPr>
          <p:nvPr>
            <p:ph type="sldNum" sz="quarter" idx="12"/>
          </p:nvPr>
        </p:nvSpPr>
        <p:spPr/>
        <p:txBody>
          <a:bodyPr/>
          <a:lstStyle>
            <a:lvl1pPr>
              <a:defRPr/>
            </a:lvl1pPr>
          </a:lstStyle>
          <a:p>
            <a:fld id="{BDC8AD64-1CAE-4334-B41A-1B0015BF0FDC}" type="slidenum">
              <a:rPr lang="de-DE" altLang="de-DE"/>
              <a:pPr/>
              <a:t>‹Nr.›</a:t>
            </a:fld>
            <a:endParaRPr lang="de-DE" altLang="de-DE"/>
          </a:p>
        </p:txBody>
      </p:sp>
    </p:spTree>
    <p:extLst>
      <p:ext uri="{BB962C8B-B14F-4D97-AF65-F5344CB8AC3E}">
        <p14:creationId xmlns:p14="http://schemas.microsoft.com/office/powerpoint/2010/main" val="3867532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7B66810-46EC-4DDD-BD7E-181260266B99}"/>
              </a:ext>
            </a:extLst>
          </p:cNvPr>
          <p:cNvSpPr>
            <a:spLocks noGrp="1"/>
          </p:cNvSpPr>
          <p:nvPr>
            <p:ph type="dt" sz="half" idx="10"/>
          </p:nvPr>
        </p:nvSpPr>
        <p:spPr/>
        <p:txBody>
          <a:bodyPr/>
          <a:lstStyle>
            <a:lvl1pPr>
              <a:defRPr/>
            </a:lvl1pPr>
          </a:lstStyle>
          <a:p>
            <a:pPr>
              <a:defRPr/>
            </a:pPr>
            <a:fld id="{FA08C257-7B6B-47C3-A401-C34D705BAEE7}" type="datetimeFigureOut">
              <a:rPr lang="de-DE"/>
              <a:pPr>
                <a:defRPr/>
              </a:pPr>
              <a:t>02.04.2023</a:t>
            </a:fld>
            <a:endParaRPr lang="de-DE"/>
          </a:p>
        </p:txBody>
      </p:sp>
      <p:sp>
        <p:nvSpPr>
          <p:cNvPr id="5" name="Fußzeilenplatzhalter 4">
            <a:extLst>
              <a:ext uri="{FF2B5EF4-FFF2-40B4-BE49-F238E27FC236}">
                <a16:creationId xmlns:a16="http://schemas.microsoft.com/office/drawing/2014/main" id="{DD51328F-22C8-4D04-8178-E532D0BC63A8}"/>
              </a:ext>
            </a:extLst>
          </p:cNvPr>
          <p:cNvSpPr>
            <a:spLocks noGrp="1"/>
          </p:cNvSpPr>
          <p:nvPr>
            <p:ph type="ftr" sz="quarter" idx="11"/>
          </p:nvPr>
        </p:nvSpPr>
        <p:spPr/>
        <p:txBody>
          <a:bodyPr/>
          <a:lstStyle>
            <a:lvl1pPr>
              <a:defRPr/>
            </a:lvl1pPr>
          </a:lstStyle>
          <a:p>
            <a:pPr>
              <a:defRPr/>
            </a:pPr>
            <a:endParaRPr lang="de-DE"/>
          </a:p>
        </p:txBody>
      </p:sp>
      <p:sp>
        <p:nvSpPr>
          <p:cNvPr id="6" name="Foliennummernplatzhalter 5">
            <a:extLst>
              <a:ext uri="{FF2B5EF4-FFF2-40B4-BE49-F238E27FC236}">
                <a16:creationId xmlns:a16="http://schemas.microsoft.com/office/drawing/2014/main" id="{53900C7C-72F3-4C38-9672-6896957F8094}"/>
              </a:ext>
            </a:extLst>
          </p:cNvPr>
          <p:cNvSpPr>
            <a:spLocks noGrp="1"/>
          </p:cNvSpPr>
          <p:nvPr>
            <p:ph type="sldNum" sz="quarter" idx="12"/>
          </p:nvPr>
        </p:nvSpPr>
        <p:spPr/>
        <p:txBody>
          <a:bodyPr/>
          <a:lstStyle>
            <a:lvl1pPr>
              <a:defRPr/>
            </a:lvl1pPr>
          </a:lstStyle>
          <a:p>
            <a:fld id="{52319625-86E2-4805-B789-317EA2EAD068}" type="slidenum">
              <a:rPr lang="de-DE" altLang="de-DE"/>
              <a:pPr/>
              <a:t>‹Nr.›</a:t>
            </a:fld>
            <a:endParaRPr lang="de-DE" altLang="de-DE"/>
          </a:p>
        </p:txBody>
      </p:sp>
    </p:spTree>
    <p:extLst>
      <p:ext uri="{BB962C8B-B14F-4D97-AF65-F5344CB8AC3E}">
        <p14:creationId xmlns:p14="http://schemas.microsoft.com/office/powerpoint/2010/main" val="481939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609600" y="274639"/>
            <a:ext cx="10972800" cy="5851525"/>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641438482"/>
      </p:ext>
    </p:extLst>
  </p:cSld>
  <p:clrMapOvr>
    <a:masterClrMapping/>
  </p:clrMapOvr>
  <p:transition spd="med" advClick="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695733" y="116632"/>
            <a:ext cx="8352928" cy="580926"/>
          </a:xfrm>
        </p:spPr>
        <p:txBody>
          <a:bodyPr/>
          <a:lstStyle>
            <a:lvl1pPr algn="l">
              <a:defRPr/>
            </a:lvl1pPr>
          </a:lstStyle>
          <a:p>
            <a:r>
              <a:rPr lang="de-DE"/>
              <a:t>Titelmasterformat durch Klicken bearbeiten</a:t>
            </a:r>
            <a:endParaRPr lang="de-DE" dirty="0"/>
          </a:p>
        </p:txBody>
      </p:sp>
      <p:sp>
        <p:nvSpPr>
          <p:cNvPr id="3" name="Inhaltsplatzhalter 2"/>
          <p:cNvSpPr>
            <a:spLocks noGrp="1"/>
          </p:cNvSpPr>
          <p:nvPr>
            <p:ph idx="1"/>
          </p:nvPr>
        </p:nvSpPr>
        <p:spPr>
          <a:xfrm>
            <a:off x="527382" y="1124744"/>
            <a:ext cx="11425269" cy="5112568"/>
          </a:xfr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14455D7E-630D-41BB-9400-057C82E0813E}"/>
              </a:ext>
            </a:extLst>
          </p:cNvPr>
          <p:cNvSpPr>
            <a:spLocks noGrp="1"/>
          </p:cNvSpPr>
          <p:nvPr>
            <p:ph type="dt" sz="half" idx="10"/>
          </p:nvPr>
        </p:nvSpPr>
        <p:spPr>
          <a:xfrm>
            <a:off x="527051" y="6481764"/>
            <a:ext cx="2844800" cy="365125"/>
          </a:xfrm>
        </p:spPr>
        <p:txBody>
          <a:bodyPr/>
          <a:lstStyle>
            <a:lvl1pPr>
              <a:defRPr/>
            </a:lvl1pPr>
          </a:lstStyle>
          <a:p>
            <a:pPr>
              <a:defRPr/>
            </a:pPr>
            <a:fld id="{3BFF8538-7094-4AD6-903C-64DA574875F2}" type="datetimeFigureOut">
              <a:rPr lang="de-DE"/>
              <a:pPr>
                <a:defRPr/>
              </a:pPr>
              <a:t>02.04.2023</a:t>
            </a:fld>
            <a:endParaRPr lang="de-DE"/>
          </a:p>
        </p:txBody>
      </p:sp>
      <p:sp>
        <p:nvSpPr>
          <p:cNvPr id="5" name="Fußzeilenplatzhalter 4">
            <a:extLst>
              <a:ext uri="{FF2B5EF4-FFF2-40B4-BE49-F238E27FC236}">
                <a16:creationId xmlns:a16="http://schemas.microsoft.com/office/drawing/2014/main" id="{1D11DC6C-FAE5-4E57-8304-E00DE367C96A}"/>
              </a:ext>
            </a:extLst>
          </p:cNvPr>
          <p:cNvSpPr>
            <a:spLocks noGrp="1"/>
          </p:cNvSpPr>
          <p:nvPr>
            <p:ph type="ftr" sz="quarter" idx="11"/>
          </p:nvPr>
        </p:nvSpPr>
        <p:spPr>
          <a:xfrm>
            <a:off x="4464051" y="6491289"/>
            <a:ext cx="3860800" cy="365125"/>
          </a:xfrm>
        </p:spPr>
        <p:txBody>
          <a:bodyPr/>
          <a:lstStyle>
            <a:lvl1pPr>
              <a:defRPr/>
            </a:lvl1pPr>
          </a:lstStyle>
          <a:p>
            <a:pPr>
              <a:defRPr/>
            </a:pPr>
            <a:endParaRPr lang="de-DE"/>
          </a:p>
        </p:txBody>
      </p:sp>
      <p:sp>
        <p:nvSpPr>
          <p:cNvPr id="6" name="Foliennummernplatzhalter 5">
            <a:extLst>
              <a:ext uri="{FF2B5EF4-FFF2-40B4-BE49-F238E27FC236}">
                <a16:creationId xmlns:a16="http://schemas.microsoft.com/office/drawing/2014/main" id="{7DFE7551-B6A5-4515-86D1-8D32FC6B7EEB}"/>
              </a:ext>
            </a:extLst>
          </p:cNvPr>
          <p:cNvSpPr>
            <a:spLocks noGrp="1"/>
          </p:cNvSpPr>
          <p:nvPr>
            <p:ph type="sldNum" sz="quarter" idx="12"/>
          </p:nvPr>
        </p:nvSpPr>
        <p:spPr>
          <a:xfrm>
            <a:off x="9072033" y="6465889"/>
            <a:ext cx="2844800" cy="365125"/>
          </a:xfrm>
        </p:spPr>
        <p:txBody>
          <a:bodyPr/>
          <a:lstStyle>
            <a:lvl1pPr>
              <a:defRPr/>
            </a:lvl1pPr>
          </a:lstStyle>
          <a:p>
            <a:fld id="{BC23D557-D322-45E9-9BC3-15E14391144D}" type="slidenum">
              <a:rPr lang="de-DE" altLang="de-DE"/>
              <a:pPr/>
              <a:t>‹Nr.›</a:t>
            </a:fld>
            <a:endParaRPr lang="de-DE" altLang="de-DE"/>
          </a:p>
        </p:txBody>
      </p:sp>
    </p:spTree>
    <p:extLst>
      <p:ext uri="{BB962C8B-B14F-4D97-AF65-F5344CB8AC3E}">
        <p14:creationId xmlns:p14="http://schemas.microsoft.com/office/powerpoint/2010/main" val="828041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a:extLst>
              <a:ext uri="{FF2B5EF4-FFF2-40B4-BE49-F238E27FC236}">
                <a16:creationId xmlns:a16="http://schemas.microsoft.com/office/drawing/2014/main" id="{E600167E-1DB4-486F-ABC1-A1F8FE9CDBB9}"/>
              </a:ext>
            </a:extLst>
          </p:cNvPr>
          <p:cNvSpPr>
            <a:spLocks noGrp="1"/>
          </p:cNvSpPr>
          <p:nvPr>
            <p:ph type="dt" sz="half" idx="10"/>
          </p:nvPr>
        </p:nvSpPr>
        <p:spPr/>
        <p:txBody>
          <a:bodyPr/>
          <a:lstStyle>
            <a:lvl1pPr>
              <a:defRPr/>
            </a:lvl1pPr>
          </a:lstStyle>
          <a:p>
            <a:pPr>
              <a:defRPr/>
            </a:pPr>
            <a:fld id="{CE10BF26-FF13-4BF9-846C-DCF15C1EA5DC}" type="datetimeFigureOut">
              <a:rPr lang="de-DE"/>
              <a:pPr>
                <a:defRPr/>
              </a:pPr>
              <a:t>02.04.2023</a:t>
            </a:fld>
            <a:endParaRPr lang="de-DE"/>
          </a:p>
        </p:txBody>
      </p:sp>
      <p:sp>
        <p:nvSpPr>
          <p:cNvPr id="5" name="Fußzeilenplatzhalter 4">
            <a:extLst>
              <a:ext uri="{FF2B5EF4-FFF2-40B4-BE49-F238E27FC236}">
                <a16:creationId xmlns:a16="http://schemas.microsoft.com/office/drawing/2014/main" id="{B60FC4DC-C5F7-4754-A660-6DCE6D1A730E}"/>
              </a:ext>
            </a:extLst>
          </p:cNvPr>
          <p:cNvSpPr>
            <a:spLocks noGrp="1"/>
          </p:cNvSpPr>
          <p:nvPr>
            <p:ph type="ftr" sz="quarter" idx="11"/>
          </p:nvPr>
        </p:nvSpPr>
        <p:spPr/>
        <p:txBody>
          <a:bodyPr/>
          <a:lstStyle>
            <a:lvl1pPr>
              <a:defRPr/>
            </a:lvl1pPr>
          </a:lstStyle>
          <a:p>
            <a:pPr>
              <a:defRPr/>
            </a:pPr>
            <a:endParaRPr lang="de-DE"/>
          </a:p>
        </p:txBody>
      </p:sp>
      <p:sp>
        <p:nvSpPr>
          <p:cNvPr id="6" name="Foliennummernplatzhalter 5">
            <a:extLst>
              <a:ext uri="{FF2B5EF4-FFF2-40B4-BE49-F238E27FC236}">
                <a16:creationId xmlns:a16="http://schemas.microsoft.com/office/drawing/2014/main" id="{F45CC693-36C8-4F21-A2EF-BC58FB9B9AD4}"/>
              </a:ext>
            </a:extLst>
          </p:cNvPr>
          <p:cNvSpPr>
            <a:spLocks noGrp="1"/>
          </p:cNvSpPr>
          <p:nvPr>
            <p:ph type="sldNum" sz="quarter" idx="12"/>
          </p:nvPr>
        </p:nvSpPr>
        <p:spPr/>
        <p:txBody>
          <a:bodyPr/>
          <a:lstStyle>
            <a:lvl1pPr>
              <a:defRPr/>
            </a:lvl1pPr>
          </a:lstStyle>
          <a:p>
            <a:fld id="{4E78D118-08B4-4B28-B78B-15E0F9D089C6}" type="slidenum">
              <a:rPr lang="de-DE" altLang="de-DE"/>
              <a:pPr/>
              <a:t>‹Nr.›</a:t>
            </a:fld>
            <a:endParaRPr lang="de-DE" altLang="de-DE"/>
          </a:p>
        </p:txBody>
      </p:sp>
    </p:spTree>
    <p:extLst>
      <p:ext uri="{BB962C8B-B14F-4D97-AF65-F5344CB8AC3E}">
        <p14:creationId xmlns:p14="http://schemas.microsoft.com/office/powerpoint/2010/main" val="227124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a:extLst>
              <a:ext uri="{FF2B5EF4-FFF2-40B4-BE49-F238E27FC236}">
                <a16:creationId xmlns:a16="http://schemas.microsoft.com/office/drawing/2014/main" id="{12A4753E-FB07-4915-BD03-DF6C78292248}"/>
              </a:ext>
            </a:extLst>
          </p:cNvPr>
          <p:cNvSpPr>
            <a:spLocks noGrp="1"/>
          </p:cNvSpPr>
          <p:nvPr>
            <p:ph type="dt" sz="half" idx="10"/>
          </p:nvPr>
        </p:nvSpPr>
        <p:spPr/>
        <p:txBody>
          <a:bodyPr/>
          <a:lstStyle>
            <a:lvl1pPr>
              <a:defRPr/>
            </a:lvl1pPr>
          </a:lstStyle>
          <a:p>
            <a:pPr>
              <a:defRPr/>
            </a:pPr>
            <a:fld id="{123963D0-7479-473F-97A7-5C2313D3D3B9}" type="datetimeFigureOut">
              <a:rPr lang="de-DE"/>
              <a:pPr>
                <a:defRPr/>
              </a:pPr>
              <a:t>02.04.2023</a:t>
            </a:fld>
            <a:endParaRPr lang="de-DE"/>
          </a:p>
        </p:txBody>
      </p:sp>
      <p:sp>
        <p:nvSpPr>
          <p:cNvPr id="6" name="Fußzeilenplatzhalter 4">
            <a:extLst>
              <a:ext uri="{FF2B5EF4-FFF2-40B4-BE49-F238E27FC236}">
                <a16:creationId xmlns:a16="http://schemas.microsoft.com/office/drawing/2014/main" id="{C26C951E-A78A-4123-9F6D-3D16734406D5}"/>
              </a:ext>
            </a:extLst>
          </p:cNvPr>
          <p:cNvSpPr>
            <a:spLocks noGrp="1"/>
          </p:cNvSpPr>
          <p:nvPr>
            <p:ph type="ftr" sz="quarter" idx="11"/>
          </p:nvPr>
        </p:nvSpPr>
        <p:spPr/>
        <p:txBody>
          <a:bodyPr/>
          <a:lstStyle>
            <a:lvl1pPr>
              <a:defRPr/>
            </a:lvl1pPr>
          </a:lstStyle>
          <a:p>
            <a:pPr>
              <a:defRPr/>
            </a:pPr>
            <a:endParaRPr lang="de-DE"/>
          </a:p>
        </p:txBody>
      </p:sp>
      <p:sp>
        <p:nvSpPr>
          <p:cNvPr id="7" name="Foliennummernplatzhalter 5">
            <a:extLst>
              <a:ext uri="{FF2B5EF4-FFF2-40B4-BE49-F238E27FC236}">
                <a16:creationId xmlns:a16="http://schemas.microsoft.com/office/drawing/2014/main" id="{6CF08D9C-4C55-4559-AD39-1A56DFFC3EE4}"/>
              </a:ext>
            </a:extLst>
          </p:cNvPr>
          <p:cNvSpPr>
            <a:spLocks noGrp="1"/>
          </p:cNvSpPr>
          <p:nvPr>
            <p:ph type="sldNum" sz="quarter" idx="12"/>
          </p:nvPr>
        </p:nvSpPr>
        <p:spPr/>
        <p:txBody>
          <a:bodyPr/>
          <a:lstStyle>
            <a:lvl1pPr>
              <a:defRPr/>
            </a:lvl1pPr>
          </a:lstStyle>
          <a:p>
            <a:fld id="{FA4F1C5F-58A6-4D4F-8F40-B86259A3472C}" type="slidenum">
              <a:rPr lang="de-DE" altLang="de-DE"/>
              <a:pPr/>
              <a:t>‹Nr.›</a:t>
            </a:fld>
            <a:endParaRPr lang="de-DE" altLang="de-DE"/>
          </a:p>
        </p:txBody>
      </p:sp>
    </p:spTree>
    <p:extLst>
      <p:ext uri="{BB962C8B-B14F-4D97-AF65-F5344CB8AC3E}">
        <p14:creationId xmlns:p14="http://schemas.microsoft.com/office/powerpoint/2010/main" val="2616194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a:extLst>
              <a:ext uri="{FF2B5EF4-FFF2-40B4-BE49-F238E27FC236}">
                <a16:creationId xmlns:a16="http://schemas.microsoft.com/office/drawing/2014/main" id="{6BBA7EE3-7368-4F80-A0D1-4A7C8DCA37DF}"/>
              </a:ext>
            </a:extLst>
          </p:cNvPr>
          <p:cNvSpPr>
            <a:spLocks noGrp="1"/>
          </p:cNvSpPr>
          <p:nvPr>
            <p:ph type="dt" sz="half" idx="10"/>
          </p:nvPr>
        </p:nvSpPr>
        <p:spPr/>
        <p:txBody>
          <a:bodyPr/>
          <a:lstStyle>
            <a:lvl1pPr>
              <a:defRPr/>
            </a:lvl1pPr>
          </a:lstStyle>
          <a:p>
            <a:pPr>
              <a:defRPr/>
            </a:pPr>
            <a:fld id="{9D0C2E64-DDC0-4B39-9F59-71CB3E3E491F}" type="datetimeFigureOut">
              <a:rPr lang="de-DE"/>
              <a:pPr>
                <a:defRPr/>
              </a:pPr>
              <a:t>02.04.2023</a:t>
            </a:fld>
            <a:endParaRPr lang="de-DE"/>
          </a:p>
        </p:txBody>
      </p:sp>
      <p:sp>
        <p:nvSpPr>
          <p:cNvPr id="8" name="Fußzeilenplatzhalter 4">
            <a:extLst>
              <a:ext uri="{FF2B5EF4-FFF2-40B4-BE49-F238E27FC236}">
                <a16:creationId xmlns:a16="http://schemas.microsoft.com/office/drawing/2014/main" id="{4E16B5E9-3818-4425-82E9-70FC96936A2A}"/>
              </a:ext>
            </a:extLst>
          </p:cNvPr>
          <p:cNvSpPr>
            <a:spLocks noGrp="1"/>
          </p:cNvSpPr>
          <p:nvPr>
            <p:ph type="ftr" sz="quarter" idx="11"/>
          </p:nvPr>
        </p:nvSpPr>
        <p:spPr/>
        <p:txBody>
          <a:bodyPr/>
          <a:lstStyle>
            <a:lvl1pPr>
              <a:defRPr/>
            </a:lvl1pPr>
          </a:lstStyle>
          <a:p>
            <a:pPr>
              <a:defRPr/>
            </a:pPr>
            <a:endParaRPr lang="de-DE"/>
          </a:p>
        </p:txBody>
      </p:sp>
      <p:sp>
        <p:nvSpPr>
          <p:cNvPr id="9" name="Foliennummernplatzhalter 5">
            <a:extLst>
              <a:ext uri="{FF2B5EF4-FFF2-40B4-BE49-F238E27FC236}">
                <a16:creationId xmlns:a16="http://schemas.microsoft.com/office/drawing/2014/main" id="{D10B3750-971B-4599-8FE2-136BEC7F4668}"/>
              </a:ext>
            </a:extLst>
          </p:cNvPr>
          <p:cNvSpPr>
            <a:spLocks noGrp="1"/>
          </p:cNvSpPr>
          <p:nvPr>
            <p:ph type="sldNum" sz="quarter" idx="12"/>
          </p:nvPr>
        </p:nvSpPr>
        <p:spPr/>
        <p:txBody>
          <a:bodyPr/>
          <a:lstStyle>
            <a:lvl1pPr>
              <a:defRPr/>
            </a:lvl1pPr>
          </a:lstStyle>
          <a:p>
            <a:fld id="{51C78604-B775-4ECA-9D37-706696AB29AE}" type="slidenum">
              <a:rPr lang="de-DE" altLang="de-DE"/>
              <a:pPr/>
              <a:t>‹Nr.›</a:t>
            </a:fld>
            <a:endParaRPr lang="de-DE" altLang="de-DE"/>
          </a:p>
        </p:txBody>
      </p:sp>
    </p:spTree>
    <p:extLst>
      <p:ext uri="{BB962C8B-B14F-4D97-AF65-F5344CB8AC3E}">
        <p14:creationId xmlns:p14="http://schemas.microsoft.com/office/powerpoint/2010/main" val="2205388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a:extLst>
              <a:ext uri="{FF2B5EF4-FFF2-40B4-BE49-F238E27FC236}">
                <a16:creationId xmlns:a16="http://schemas.microsoft.com/office/drawing/2014/main" id="{FC54CE4C-1DFC-4FA2-8F12-9ABC04C0DAAC}"/>
              </a:ext>
            </a:extLst>
          </p:cNvPr>
          <p:cNvSpPr>
            <a:spLocks noGrp="1"/>
          </p:cNvSpPr>
          <p:nvPr>
            <p:ph type="dt" sz="half" idx="10"/>
          </p:nvPr>
        </p:nvSpPr>
        <p:spPr/>
        <p:txBody>
          <a:bodyPr/>
          <a:lstStyle>
            <a:lvl1pPr>
              <a:defRPr/>
            </a:lvl1pPr>
          </a:lstStyle>
          <a:p>
            <a:pPr>
              <a:defRPr/>
            </a:pPr>
            <a:fld id="{C3EB8800-2F35-4F53-A1CD-5CD349E012EC}" type="datetimeFigureOut">
              <a:rPr lang="de-DE"/>
              <a:pPr>
                <a:defRPr/>
              </a:pPr>
              <a:t>02.04.2023</a:t>
            </a:fld>
            <a:endParaRPr lang="de-DE"/>
          </a:p>
        </p:txBody>
      </p:sp>
      <p:sp>
        <p:nvSpPr>
          <p:cNvPr id="4" name="Fußzeilenplatzhalter 4">
            <a:extLst>
              <a:ext uri="{FF2B5EF4-FFF2-40B4-BE49-F238E27FC236}">
                <a16:creationId xmlns:a16="http://schemas.microsoft.com/office/drawing/2014/main" id="{C531673E-776F-4175-A8B2-435E943E1ADE}"/>
              </a:ext>
            </a:extLst>
          </p:cNvPr>
          <p:cNvSpPr>
            <a:spLocks noGrp="1"/>
          </p:cNvSpPr>
          <p:nvPr>
            <p:ph type="ftr" sz="quarter" idx="11"/>
          </p:nvPr>
        </p:nvSpPr>
        <p:spPr/>
        <p:txBody>
          <a:bodyPr/>
          <a:lstStyle>
            <a:lvl1pPr>
              <a:defRPr/>
            </a:lvl1pPr>
          </a:lstStyle>
          <a:p>
            <a:pPr>
              <a:defRPr/>
            </a:pPr>
            <a:endParaRPr lang="de-DE"/>
          </a:p>
        </p:txBody>
      </p:sp>
      <p:sp>
        <p:nvSpPr>
          <p:cNvPr id="5" name="Foliennummernplatzhalter 5">
            <a:extLst>
              <a:ext uri="{FF2B5EF4-FFF2-40B4-BE49-F238E27FC236}">
                <a16:creationId xmlns:a16="http://schemas.microsoft.com/office/drawing/2014/main" id="{597BBAAD-83EE-4BB5-B6D7-C020CC8BB12A}"/>
              </a:ext>
            </a:extLst>
          </p:cNvPr>
          <p:cNvSpPr>
            <a:spLocks noGrp="1"/>
          </p:cNvSpPr>
          <p:nvPr>
            <p:ph type="sldNum" sz="quarter" idx="12"/>
          </p:nvPr>
        </p:nvSpPr>
        <p:spPr/>
        <p:txBody>
          <a:bodyPr/>
          <a:lstStyle>
            <a:lvl1pPr>
              <a:defRPr/>
            </a:lvl1pPr>
          </a:lstStyle>
          <a:p>
            <a:fld id="{E02FEF1B-71AE-4569-8B7F-766ED9FD960E}" type="slidenum">
              <a:rPr lang="de-DE" altLang="de-DE"/>
              <a:pPr/>
              <a:t>‹Nr.›</a:t>
            </a:fld>
            <a:endParaRPr lang="de-DE" altLang="de-DE"/>
          </a:p>
        </p:txBody>
      </p:sp>
    </p:spTree>
    <p:extLst>
      <p:ext uri="{BB962C8B-B14F-4D97-AF65-F5344CB8AC3E}">
        <p14:creationId xmlns:p14="http://schemas.microsoft.com/office/powerpoint/2010/main" val="150872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7A565064-8748-4D80-8370-6758F1FA84AA}"/>
              </a:ext>
            </a:extLst>
          </p:cNvPr>
          <p:cNvSpPr>
            <a:spLocks noGrp="1"/>
          </p:cNvSpPr>
          <p:nvPr>
            <p:ph type="dt" sz="half" idx="10"/>
          </p:nvPr>
        </p:nvSpPr>
        <p:spPr/>
        <p:txBody>
          <a:bodyPr/>
          <a:lstStyle>
            <a:lvl1pPr>
              <a:defRPr/>
            </a:lvl1pPr>
          </a:lstStyle>
          <a:p>
            <a:pPr>
              <a:defRPr/>
            </a:pPr>
            <a:fld id="{15F1C866-5466-4CAF-9ED3-87F03287C209}" type="datetimeFigureOut">
              <a:rPr lang="de-DE"/>
              <a:pPr>
                <a:defRPr/>
              </a:pPr>
              <a:t>02.04.2023</a:t>
            </a:fld>
            <a:endParaRPr lang="de-DE"/>
          </a:p>
        </p:txBody>
      </p:sp>
      <p:sp>
        <p:nvSpPr>
          <p:cNvPr id="3" name="Fußzeilenplatzhalter 4">
            <a:extLst>
              <a:ext uri="{FF2B5EF4-FFF2-40B4-BE49-F238E27FC236}">
                <a16:creationId xmlns:a16="http://schemas.microsoft.com/office/drawing/2014/main" id="{105BDD64-9242-41A3-B6ED-FC16EA915729}"/>
              </a:ext>
            </a:extLst>
          </p:cNvPr>
          <p:cNvSpPr>
            <a:spLocks noGrp="1"/>
          </p:cNvSpPr>
          <p:nvPr>
            <p:ph type="ftr" sz="quarter" idx="11"/>
          </p:nvPr>
        </p:nvSpPr>
        <p:spPr/>
        <p:txBody>
          <a:bodyPr/>
          <a:lstStyle>
            <a:lvl1pPr>
              <a:defRPr/>
            </a:lvl1pPr>
          </a:lstStyle>
          <a:p>
            <a:pPr>
              <a:defRPr/>
            </a:pPr>
            <a:endParaRPr lang="de-DE"/>
          </a:p>
        </p:txBody>
      </p:sp>
      <p:sp>
        <p:nvSpPr>
          <p:cNvPr id="4" name="Foliennummernplatzhalter 5">
            <a:extLst>
              <a:ext uri="{FF2B5EF4-FFF2-40B4-BE49-F238E27FC236}">
                <a16:creationId xmlns:a16="http://schemas.microsoft.com/office/drawing/2014/main" id="{367EDD92-B652-4211-AD47-536627B7FD11}"/>
              </a:ext>
            </a:extLst>
          </p:cNvPr>
          <p:cNvSpPr>
            <a:spLocks noGrp="1"/>
          </p:cNvSpPr>
          <p:nvPr>
            <p:ph type="sldNum" sz="quarter" idx="12"/>
          </p:nvPr>
        </p:nvSpPr>
        <p:spPr/>
        <p:txBody>
          <a:bodyPr/>
          <a:lstStyle>
            <a:lvl1pPr>
              <a:defRPr/>
            </a:lvl1pPr>
          </a:lstStyle>
          <a:p>
            <a:fld id="{C12F56AF-F121-4C8D-AA8D-6EAEADF468EE}" type="slidenum">
              <a:rPr lang="de-DE" altLang="de-DE"/>
              <a:pPr/>
              <a:t>‹Nr.›</a:t>
            </a:fld>
            <a:endParaRPr lang="de-DE" altLang="de-DE"/>
          </a:p>
        </p:txBody>
      </p:sp>
    </p:spTree>
    <p:extLst>
      <p:ext uri="{BB962C8B-B14F-4D97-AF65-F5344CB8AC3E}">
        <p14:creationId xmlns:p14="http://schemas.microsoft.com/office/powerpoint/2010/main" val="4054650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5D9407CB-6F81-45CF-8788-D6540DD799A9}"/>
              </a:ext>
            </a:extLst>
          </p:cNvPr>
          <p:cNvSpPr>
            <a:spLocks noGrp="1"/>
          </p:cNvSpPr>
          <p:nvPr>
            <p:ph type="dt" sz="half" idx="10"/>
          </p:nvPr>
        </p:nvSpPr>
        <p:spPr/>
        <p:txBody>
          <a:bodyPr/>
          <a:lstStyle>
            <a:lvl1pPr>
              <a:defRPr/>
            </a:lvl1pPr>
          </a:lstStyle>
          <a:p>
            <a:pPr>
              <a:defRPr/>
            </a:pPr>
            <a:fld id="{9926A417-1395-48D7-AC65-0DC26B529B8E}" type="datetimeFigureOut">
              <a:rPr lang="de-DE"/>
              <a:pPr>
                <a:defRPr/>
              </a:pPr>
              <a:t>02.04.2023</a:t>
            </a:fld>
            <a:endParaRPr lang="de-DE"/>
          </a:p>
        </p:txBody>
      </p:sp>
      <p:sp>
        <p:nvSpPr>
          <p:cNvPr id="6" name="Fußzeilenplatzhalter 4">
            <a:extLst>
              <a:ext uri="{FF2B5EF4-FFF2-40B4-BE49-F238E27FC236}">
                <a16:creationId xmlns:a16="http://schemas.microsoft.com/office/drawing/2014/main" id="{48101686-9047-4D8F-B4D2-4142999F4654}"/>
              </a:ext>
            </a:extLst>
          </p:cNvPr>
          <p:cNvSpPr>
            <a:spLocks noGrp="1"/>
          </p:cNvSpPr>
          <p:nvPr>
            <p:ph type="ftr" sz="quarter" idx="11"/>
          </p:nvPr>
        </p:nvSpPr>
        <p:spPr/>
        <p:txBody>
          <a:bodyPr/>
          <a:lstStyle>
            <a:lvl1pPr>
              <a:defRPr/>
            </a:lvl1pPr>
          </a:lstStyle>
          <a:p>
            <a:pPr>
              <a:defRPr/>
            </a:pPr>
            <a:endParaRPr lang="de-DE"/>
          </a:p>
        </p:txBody>
      </p:sp>
      <p:sp>
        <p:nvSpPr>
          <p:cNvPr id="7" name="Foliennummernplatzhalter 5">
            <a:extLst>
              <a:ext uri="{FF2B5EF4-FFF2-40B4-BE49-F238E27FC236}">
                <a16:creationId xmlns:a16="http://schemas.microsoft.com/office/drawing/2014/main" id="{0DAD6DBE-7A85-48A9-8A31-8F133F1C6E1B}"/>
              </a:ext>
            </a:extLst>
          </p:cNvPr>
          <p:cNvSpPr>
            <a:spLocks noGrp="1"/>
          </p:cNvSpPr>
          <p:nvPr>
            <p:ph type="sldNum" sz="quarter" idx="12"/>
          </p:nvPr>
        </p:nvSpPr>
        <p:spPr/>
        <p:txBody>
          <a:bodyPr/>
          <a:lstStyle>
            <a:lvl1pPr>
              <a:defRPr/>
            </a:lvl1pPr>
          </a:lstStyle>
          <a:p>
            <a:fld id="{5A47AADC-4C9C-4383-8891-A679F9E3AF2C}" type="slidenum">
              <a:rPr lang="de-DE" altLang="de-DE"/>
              <a:pPr/>
              <a:t>‹Nr.›</a:t>
            </a:fld>
            <a:endParaRPr lang="de-DE" altLang="de-DE"/>
          </a:p>
        </p:txBody>
      </p:sp>
    </p:spTree>
    <p:extLst>
      <p:ext uri="{BB962C8B-B14F-4D97-AF65-F5344CB8AC3E}">
        <p14:creationId xmlns:p14="http://schemas.microsoft.com/office/powerpoint/2010/main" val="2172501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CF6553DD-23F7-40A7-B13F-0FAF0E0059A0}"/>
              </a:ext>
            </a:extLst>
          </p:cNvPr>
          <p:cNvSpPr>
            <a:spLocks noGrp="1"/>
          </p:cNvSpPr>
          <p:nvPr>
            <p:ph type="dt" sz="half" idx="10"/>
          </p:nvPr>
        </p:nvSpPr>
        <p:spPr/>
        <p:txBody>
          <a:bodyPr/>
          <a:lstStyle>
            <a:lvl1pPr>
              <a:defRPr/>
            </a:lvl1pPr>
          </a:lstStyle>
          <a:p>
            <a:pPr>
              <a:defRPr/>
            </a:pPr>
            <a:fld id="{FF17F9EA-B377-47EE-B3EA-C14D3DE07FFE}" type="datetimeFigureOut">
              <a:rPr lang="de-DE"/>
              <a:pPr>
                <a:defRPr/>
              </a:pPr>
              <a:t>02.04.2023</a:t>
            </a:fld>
            <a:endParaRPr lang="de-DE"/>
          </a:p>
        </p:txBody>
      </p:sp>
      <p:sp>
        <p:nvSpPr>
          <p:cNvPr id="6" name="Fußzeilenplatzhalter 4">
            <a:extLst>
              <a:ext uri="{FF2B5EF4-FFF2-40B4-BE49-F238E27FC236}">
                <a16:creationId xmlns:a16="http://schemas.microsoft.com/office/drawing/2014/main" id="{F1A37573-34BD-4F6D-9750-26C774EAEAB0}"/>
              </a:ext>
            </a:extLst>
          </p:cNvPr>
          <p:cNvSpPr>
            <a:spLocks noGrp="1"/>
          </p:cNvSpPr>
          <p:nvPr>
            <p:ph type="ftr" sz="quarter" idx="11"/>
          </p:nvPr>
        </p:nvSpPr>
        <p:spPr/>
        <p:txBody>
          <a:bodyPr/>
          <a:lstStyle>
            <a:lvl1pPr>
              <a:defRPr/>
            </a:lvl1pPr>
          </a:lstStyle>
          <a:p>
            <a:pPr>
              <a:defRPr/>
            </a:pPr>
            <a:endParaRPr lang="de-DE"/>
          </a:p>
        </p:txBody>
      </p:sp>
      <p:sp>
        <p:nvSpPr>
          <p:cNvPr id="7" name="Foliennummernplatzhalter 5">
            <a:extLst>
              <a:ext uri="{FF2B5EF4-FFF2-40B4-BE49-F238E27FC236}">
                <a16:creationId xmlns:a16="http://schemas.microsoft.com/office/drawing/2014/main" id="{C7009323-3388-4EB5-9AA1-3C4493AECC67}"/>
              </a:ext>
            </a:extLst>
          </p:cNvPr>
          <p:cNvSpPr>
            <a:spLocks noGrp="1"/>
          </p:cNvSpPr>
          <p:nvPr>
            <p:ph type="sldNum" sz="quarter" idx="12"/>
          </p:nvPr>
        </p:nvSpPr>
        <p:spPr/>
        <p:txBody>
          <a:bodyPr/>
          <a:lstStyle>
            <a:lvl1pPr>
              <a:defRPr/>
            </a:lvl1pPr>
          </a:lstStyle>
          <a:p>
            <a:fld id="{56327012-3C23-46AE-B89A-826FF0598D7D}" type="slidenum">
              <a:rPr lang="de-DE" altLang="de-DE"/>
              <a:pPr/>
              <a:t>‹Nr.›</a:t>
            </a:fld>
            <a:endParaRPr lang="de-DE" altLang="de-DE"/>
          </a:p>
        </p:txBody>
      </p:sp>
    </p:spTree>
    <p:extLst>
      <p:ext uri="{BB962C8B-B14F-4D97-AF65-F5344CB8AC3E}">
        <p14:creationId xmlns:p14="http://schemas.microsoft.com/office/powerpoint/2010/main" val="1788941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a:extLst>
              <a:ext uri="{FF2B5EF4-FFF2-40B4-BE49-F238E27FC236}">
                <a16:creationId xmlns:a16="http://schemas.microsoft.com/office/drawing/2014/main" id="{C9362221-3C69-4DA2-AE48-3F1ED1B17306}"/>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1027" name="Textplatzhalter 2">
            <a:extLst>
              <a:ext uri="{FF2B5EF4-FFF2-40B4-BE49-F238E27FC236}">
                <a16:creationId xmlns:a16="http://schemas.microsoft.com/office/drawing/2014/main" id="{73C7C6C9-D17F-4CAE-814A-6A2D75AE694B}"/>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a:extLst>
              <a:ext uri="{FF2B5EF4-FFF2-40B4-BE49-F238E27FC236}">
                <a16:creationId xmlns:a16="http://schemas.microsoft.com/office/drawing/2014/main" id="{5008A79C-8962-4F05-BB7D-A56CEE40595E}"/>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CE68A26-1D9E-40D8-A8A7-540C95FDE241}" type="datetimeFigureOut">
              <a:rPr lang="de-DE"/>
              <a:pPr>
                <a:defRPr/>
              </a:pPr>
              <a:t>02.04.2023</a:t>
            </a:fld>
            <a:endParaRPr lang="de-DE"/>
          </a:p>
        </p:txBody>
      </p:sp>
      <p:sp>
        <p:nvSpPr>
          <p:cNvPr id="5" name="Fußzeilenplatzhalter 4">
            <a:extLst>
              <a:ext uri="{FF2B5EF4-FFF2-40B4-BE49-F238E27FC236}">
                <a16:creationId xmlns:a16="http://schemas.microsoft.com/office/drawing/2014/main" id="{2D862269-B871-4FBE-ACAC-DDB3570F6F90}"/>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a:extLst>
              <a:ext uri="{FF2B5EF4-FFF2-40B4-BE49-F238E27FC236}">
                <a16:creationId xmlns:a16="http://schemas.microsoft.com/office/drawing/2014/main" id="{14C96EEC-0571-45FC-91D6-302090623942}"/>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B9F513F4-2744-4ACF-946D-6D5841F43DC6}" type="slidenum">
              <a:rPr lang="de-DE" altLang="de-DE"/>
              <a:pPr/>
              <a:t>‹Nr.›</a:t>
            </a:fld>
            <a:endParaRPr lang="de-DE" altLang="de-DE"/>
          </a:p>
        </p:txBody>
      </p:sp>
      <p:pic>
        <p:nvPicPr>
          <p:cNvPr id="1031" name="Picture 2">
            <a:extLst>
              <a:ext uri="{FF2B5EF4-FFF2-40B4-BE49-F238E27FC236}">
                <a16:creationId xmlns:a16="http://schemas.microsoft.com/office/drawing/2014/main" id="{D1749DB8-B612-455F-B9A1-234624A62A9F}"/>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117" y="1"/>
            <a:ext cx="12244917" cy="690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Gerade Verbindung 8">
            <a:extLst>
              <a:ext uri="{FF2B5EF4-FFF2-40B4-BE49-F238E27FC236}">
                <a16:creationId xmlns:a16="http://schemas.microsoft.com/office/drawing/2014/main" id="{8260F15C-9260-4928-A92D-D6C31D927208}"/>
              </a:ext>
            </a:extLst>
          </p:cNvPr>
          <p:cNvCxnSpPr/>
          <p:nvPr userDrawn="1"/>
        </p:nvCxnSpPr>
        <p:spPr>
          <a:xfrm>
            <a:off x="3647017" y="744538"/>
            <a:ext cx="8534400" cy="0"/>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Gerade Verbindung 12">
            <a:extLst>
              <a:ext uri="{FF2B5EF4-FFF2-40B4-BE49-F238E27FC236}">
                <a16:creationId xmlns:a16="http://schemas.microsoft.com/office/drawing/2014/main" id="{DC9D0911-9339-4AF0-B5A0-4C20F9AFF04B}"/>
              </a:ext>
            </a:extLst>
          </p:cNvPr>
          <p:cNvCxnSpPr/>
          <p:nvPr userDrawn="1"/>
        </p:nvCxnSpPr>
        <p:spPr>
          <a:xfrm>
            <a:off x="3898901" y="836613"/>
            <a:ext cx="78613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Gerade Verbindung 14">
            <a:extLst>
              <a:ext uri="{FF2B5EF4-FFF2-40B4-BE49-F238E27FC236}">
                <a16:creationId xmlns:a16="http://schemas.microsoft.com/office/drawing/2014/main" id="{8FDAF8BF-4857-4BCE-843B-E166453CAEAA}"/>
              </a:ext>
            </a:extLst>
          </p:cNvPr>
          <p:cNvCxnSpPr/>
          <p:nvPr userDrawn="1"/>
        </p:nvCxnSpPr>
        <p:spPr>
          <a:xfrm>
            <a:off x="480485" y="6381750"/>
            <a:ext cx="11279716" cy="0"/>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Grafik 2" descr="Ein Bild, das Text enthält.&#10;&#10;Automatisch generierte Beschreibung">
            <a:extLst>
              <a:ext uri="{FF2B5EF4-FFF2-40B4-BE49-F238E27FC236}">
                <a16:creationId xmlns:a16="http://schemas.microsoft.com/office/drawing/2014/main" id="{F1099E89-B6B3-4128-87BE-6BA945973E65}"/>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5401" y="-39283"/>
            <a:ext cx="3695699" cy="1026583"/>
          </a:xfrm>
          <a:prstGeom prst="rect">
            <a:avLst/>
          </a:prstGeom>
        </p:spPr>
      </p:pic>
    </p:spTree>
    <p:extLst>
      <p:ext uri="{BB962C8B-B14F-4D97-AF65-F5344CB8AC3E}">
        <p14:creationId xmlns:p14="http://schemas.microsoft.com/office/powerpoint/2010/main" val="19370232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405F8DB1-D23E-47C4-A917-8488F799512B}"/>
              </a:ext>
            </a:extLst>
          </p:cNvPr>
          <p:cNvSpPr>
            <a:spLocks noGrp="1"/>
          </p:cNvSpPr>
          <p:nvPr>
            <p:ph type="subTitle" idx="1"/>
          </p:nvPr>
        </p:nvSpPr>
        <p:spPr>
          <a:xfrm>
            <a:off x="387292" y="946107"/>
            <a:ext cx="11417416" cy="1752600"/>
          </a:xfrm>
        </p:spPr>
        <p:txBody>
          <a:bodyPr/>
          <a:lstStyle/>
          <a:p>
            <a:pPr algn="ctr"/>
            <a:r>
              <a:rPr lang="en-US" sz="3200" dirty="0">
                <a:solidFill>
                  <a:schemeClr val="bg2">
                    <a:lumMod val="50000"/>
                  </a:schemeClr>
                </a:solidFill>
                <a:effectLst/>
                <a:latin typeface="Arial" panose="020B0604020202020204" pitchFamily="34" charset="0"/>
                <a:ea typeface="Times New Roman" panose="02020603050405020304" pitchFamily="18" charset="0"/>
              </a:rPr>
              <a:t>Digital methods, toolbox and trainings for increasing </a:t>
            </a:r>
            <a:br>
              <a:rPr lang="en-US" sz="3200" dirty="0">
                <a:solidFill>
                  <a:schemeClr val="bg2">
                    <a:lumMod val="50000"/>
                  </a:schemeClr>
                </a:solidFill>
                <a:effectLst/>
                <a:latin typeface="Arial" panose="020B0604020202020204" pitchFamily="34" charset="0"/>
                <a:ea typeface="Times New Roman" panose="02020603050405020304" pitchFamily="18" charset="0"/>
              </a:rPr>
            </a:br>
            <a:r>
              <a:rPr lang="en-US" sz="3200" dirty="0">
                <a:solidFill>
                  <a:schemeClr val="bg2">
                    <a:lumMod val="50000"/>
                  </a:schemeClr>
                </a:solidFill>
                <a:effectLst/>
                <a:latin typeface="Arial" panose="020B0604020202020204" pitchFamily="34" charset="0"/>
                <a:ea typeface="Times New Roman" panose="02020603050405020304" pitchFamily="18" charset="0"/>
              </a:rPr>
              <a:t>customer innovation in SMEs (</a:t>
            </a:r>
            <a:r>
              <a:rPr lang="en-US" sz="3200" dirty="0" err="1">
                <a:solidFill>
                  <a:schemeClr val="bg2">
                    <a:lumMod val="50000"/>
                  </a:schemeClr>
                </a:solidFill>
                <a:effectLst/>
                <a:latin typeface="Arial" panose="020B0604020202020204" pitchFamily="34" charset="0"/>
                <a:ea typeface="Times New Roman" panose="02020603050405020304" pitchFamily="18" charset="0"/>
              </a:rPr>
              <a:t>ICIinSMEs</a:t>
            </a:r>
            <a:r>
              <a:rPr lang="en-US" sz="3200" dirty="0">
                <a:solidFill>
                  <a:schemeClr val="bg2">
                    <a:lumMod val="50000"/>
                  </a:schemeClr>
                </a:solidFill>
                <a:effectLst/>
                <a:latin typeface="Arial" panose="020B0604020202020204" pitchFamily="34" charset="0"/>
                <a:ea typeface="Times New Roman" panose="02020603050405020304" pitchFamily="18" charset="0"/>
              </a:rPr>
              <a:t>) </a:t>
            </a:r>
            <a:endParaRPr lang="en-US" sz="3200" dirty="0">
              <a:solidFill>
                <a:schemeClr val="bg2">
                  <a:lumMod val="50000"/>
                </a:schemeClr>
              </a:solidFill>
              <a:ea typeface="Times New Roman" panose="02020603050405020304" pitchFamily="18" charset="0"/>
            </a:endParaRPr>
          </a:p>
          <a:p>
            <a:pPr algn="ctr"/>
            <a:r>
              <a:rPr lang="en-US" sz="3200" dirty="0">
                <a:solidFill>
                  <a:schemeClr val="bg2">
                    <a:lumMod val="50000"/>
                  </a:schemeClr>
                </a:solidFill>
                <a:effectLst/>
                <a:latin typeface="Arial" panose="020B0604020202020204" pitchFamily="34" charset="0"/>
                <a:ea typeface="Times New Roman" panose="02020603050405020304" pitchFamily="18" charset="0"/>
              </a:rPr>
              <a:t> </a:t>
            </a:r>
            <a:r>
              <a:rPr lang="en-US" sz="3200" b="1" dirty="0">
                <a:solidFill>
                  <a:srgbClr val="00B050"/>
                </a:solidFill>
                <a:effectLst/>
                <a:latin typeface="Arial" panose="020B0604020202020204" pitchFamily="34" charset="0"/>
                <a:ea typeface="Times New Roman" panose="02020603050405020304" pitchFamily="18" charset="0"/>
              </a:rPr>
              <a:t>Train the Trainer Program B </a:t>
            </a:r>
            <a:br>
              <a:rPr lang="en-US" sz="3200" b="1" dirty="0">
                <a:solidFill>
                  <a:srgbClr val="00B050"/>
                </a:solidFill>
                <a:latin typeface="Arial" panose="020B0604020202020204" pitchFamily="34" charset="0"/>
                <a:ea typeface="Times New Roman" panose="02020603050405020304" pitchFamily="18" charset="0"/>
              </a:rPr>
            </a:br>
            <a:r>
              <a:rPr lang="en-US" sz="3200" b="1" dirty="0">
                <a:solidFill>
                  <a:srgbClr val="00B050"/>
                </a:solidFill>
                <a:latin typeface="Arial" panose="020B0604020202020204" pitchFamily="34" charset="0"/>
                <a:ea typeface="Times New Roman" panose="02020603050405020304" pitchFamily="18" charset="0"/>
              </a:rPr>
              <a:t>“Consulting &amp; Qualification </a:t>
            </a:r>
            <a:br>
              <a:rPr lang="en-US" sz="3200" b="1" dirty="0">
                <a:solidFill>
                  <a:srgbClr val="00B050"/>
                </a:solidFill>
                <a:latin typeface="Arial" panose="020B0604020202020204" pitchFamily="34" charset="0"/>
                <a:ea typeface="Times New Roman" panose="02020603050405020304" pitchFamily="18" charset="0"/>
              </a:rPr>
            </a:br>
            <a:r>
              <a:rPr lang="en-US" sz="3200" b="1" dirty="0">
                <a:solidFill>
                  <a:srgbClr val="00B050"/>
                </a:solidFill>
                <a:latin typeface="Arial" panose="020B0604020202020204" pitchFamily="34" charset="0"/>
                <a:ea typeface="Times New Roman" panose="02020603050405020304" pitchFamily="18" charset="0"/>
              </a:rPr>
              <a:t>of Customer-Centric Innovations”</a:t>
            </a:r>
            <a:br>
              <a:rPr lang="en-US" sz="1800" b="1" dirty="0">
                <a:solidFill>
                  <a:srgbClr val="00B050"/>
                </a:solidFill>
                <a:latin typeface="Arial" panose="020B0604020202020204" pitchFamily="34" charset="0"/>
                <a:ea typeface="Times New Roman" panose="02020603050405020304" pitchFamily="18" charset="0"/>
              </a:rPr>
            </a:br>
            <a:endParaRPr lang="en-US" sz="3200" b="1" dirty="0">
              <a:solidFill>
                <a:srgbClr val="00B050"/>
              </a:solidFill>
              <a:effectLst/>
              <a:latin typeface="Arial" panose="020B0604020202020204" pitchFamily="34" charset="0"/>
              <a:ea typeface="Times New Roman" panose="02020603050405020304" pitchFamily="18" charset="0"/>
            </a:endParaRPr>
          </a:p>
          <a:p>
            <a:r>
              <a:rPr lang="en-US" sz="4800" b="1" dirty="0">
                <a:solidFill>
                  <a:srgbClr val="0070C0"/>
                </a:solidFill>
                <a:latin typeface="Arial" panose="020B0604020202020204" pitchFamily="34" charset="0"/>
                <a:ea typeface="Times New Roman" panose="02020603050405020304" pitchFamily="18" charset="0"/>
              </a:rPr>
              <a:t>Coaching during the training program - KAIN method</a:t>
            </a:r>
          </a:p>
          <a:p>
            <a:pPr algn="l"/>
            <a:br>
              <a:rPr lang="en-US" sz="2400" dirty="0">
                <a:solidFill>
                  <a:schemeClr val="tx1"/>
                </a:solidFill>
                <a:latin typeface="Arial" panose="020B0604020202020204" pitchFamily="34" charset="0"/>
                <a:ea typeface="Times New Roman" panose="02020603050405020304" pitchFamily="18" charset="0"/>
              </a:rPr>
            </a:br>
            <a:r>
              <a:rPr lang="en-US" sz="2400" dirty="0">
                <a:solidFill>
                  <a:schemeClr val="tx1"/>
                </a:solidFill>
                <a:latin typeface="Arial" panose="020B0604020202020204" pitchFamily="34" charset="0"/>
                <a:ea typeface="Times New Roman" panose="02020603050405020304" pitchFamily="18" charset="0"/>
              </a:rPr>
              <a:t>Christian </a:t>
            </a:r>
            <a:r>
              <a:rPr lang="en-US" sz="2400" dirty="0" err="1">
                <a:solidFill>
                  <a:schemeClr val="tx1"/>
                </a:solidFill>
                <a:latin typeface="Arial" panose="020B0604020202020204" pitchFamily="34" charset="0"/>
                <a:ea typeface="Times New Roman" panose="02020603050405020304" pitchFamily="18" charset="0"/>
              </a:rPr>
              <a:t>Wildt</a:t>
            </a:r>
            <a:r>
              <a:rPr lang="en-US" sz="2400" dirty="0">
                <a:solidFill>
                  <a:schemeClr val="tx1"/>
                </a:solidFill>
                <a:latin typeface="Arial" panose="020B0604020202020204" pitchFamily="34" charset="0"/>
                <a:ea typeface="Times New Roman" panose="02020603050405020304" pitchFamily="18" charset="0"/>
              </a:rPr>
              <a:t>, Hanse-Parlament                              </a:t>
            </a:r>
            <a:r>
              <a:rPr lang="de-DE" sz="2400" dirty="0">
                <a:solidFill>
                  <a:schemeClr val="tx1"/>
                </a:solidFill>
                <a:latin typeface="Arial" panose="020B0604020202020204" pitchFamily="34" charset="0"/>
                <a:ea typeface="Times New Roman" panose="02020603050405020304" pitchFamily="18" charset="0"/>
              </a:rPr>
              <a:t>Hamburg, 01. – 03. June 2022</a:t>
            </a:r>
          </a:p>
          <a:p>
            <a:pPr algn="l"/>
            <a:br>
              <a:rPr lang="de-DE" sz="2400" dirty="0">
                <a:solidFill>
                  <a:schemeClr val="tx1"/>
                </a:solidFill>
                <a:latin typeface="Arial" panose="020B0604020202020204" pitchFamily="34" charset="0"/>
                <a:ea typeface="Times New Roman" panose="02020603050405020304" pitchFamily="18" charset="0"/>
              </a:rPr>
            </a:br>
            <a:endParaRPr lang="de-DE" sz="2400" dirty="0">
              <a:solidFill>
                <a:schemeClr val="tx1"/>
              </a:solidFill>
              <a:latin typeface="Arial" panose="020B0604020202020204" pitchFamily="34" charset="0"/>
              <a:ea typeface="Times New Roman" panose="02020603050405020304" pitchFamily="18" charset="0"/>
            </a:endParaRPr>
          </a:p>
          <a:p>
            <a:pPr algn="l"/>
            <a:endParaRPr lang="en-US" sz="2000" dirty="0">
              <a:solidFill>
                <a:srgbClr val="0070C0"/>
              </a:solidFill>
              <a:latin typeface="Arial" panose="020B0604020202020204" pitchFamily="34" charset="0"/>
              <a:ea typeface="Times New Roman" panose="02020603050405020304" pitchFamily="18" charset="0"/>
            </a:endParaRPr>
          </a:p>
          <a:p>
            <a:endParaRPr lang="en-US" sz="3200" b="1" dirty="0">
              <a:solidFill>
                <a:srgbClr val="00B050"/>
              </a:solidFill>
              <a:effectLst/>
              <a:latin typeface="Arial" panose="020B0604020202020204" pitchFamily="34" charset="0"/>
              <a:ea typeface="Times New Roman" panose="02020603050405020304" pitchFamily="18" charset="0"/>
            </a:endParaRPr>
          </a:p>
          <a:p>
            <a:pPr algn="l"/>
            <a:endParaRPr lang="en-US" sz="2400" dirty="0">
              <a:latin typeface="Arial" panose="020B0604020202020204" pitchFamily="34" charset="0"/>
              <a:ea typeface="Times New Roman" panose="02020603050405020304" pitchFamily="18" charset="0"/>
            </a:endParaRPr>
          </a:p>
        </p:txBody>
      </p:sp>
      <p:pic>
        <p:nvPicPr>
          <p:cNvPr id="5" name="Grafik 4" descr="Ein Bild, das Text enthält.&#10;&#10;Automatisch generierte Beschreibung">
            <a:extLst>
              <a:ext uri="{FF2B5EF4-FFF2-40B4-BE49-F238E27FC236}">
                <a16:creationId xmlns:a16="http://schemas.microsoft.com/office/drawing/2014/main" id="{E7452034-5CCB-476C-A671-9E9C37B9B2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0714" y="-13659"/>
            <a:ext cx="3006743" cy="858851"/>
          </a:xfrm>
          <a:prstGeom prst="rect">
            <a:avLst/>
          </a:prstGeom>
        </p:spPr>
      </p:pic>
      <p:pic>
        <p:nvPicPr>
          <p:cNvPr id="4" name="Grafik 3">
            <a:extLst>
              <a:ext uri="{FF2B5EF4-FFF2-40B4-BE49-F238E27FC236}">
                <a16:creationId xmlns:a16="http://schemas.microsoft.com/office/drawing/2014/main" id="{3B8B44C5-8505-49B1-9370-34ECAD59A8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8415"/>
            <a:ext cx="2776226" cy="1460585"/>
          </a:xfrm>
          <a:prstGeom prst="rect">
            <a:avLst/>
          </a:prstGeom>
        </p:spPr>
      </p:pic>
    </p:spTree>
    <p:extLst>
      <p:ext uri="{BB962C8B-B14F-4D97-AF65-F5344CB8AC3E}">
        <p14:creationId xmlns:p14="http://schemas.microsoft.com/office/powerpoint/2010/main" val="3840129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177717" y="116632"/>
            <a:ext cx="7870944" cy="580926"/>
          </a:xfrm>
        </p:spPr>
        <p:txBody>
          <a:bodyPr/>
          <a:lstStyle/>
          <a:p>
            <a:r>
              <a:rPr lang="en-GB" sz="3600" dirty="0">
                <a:solidFill>
                  <a:srgbClr val="00B0F0"/>
                </a:solidFill>
                <a:latin typeface="Arial" panose="020B0604020202020204" pitchFamily="34" charset="0"/>
                <a:cs typeface="Arial" panose="020B0604020202020204" pitchFamily="34" charset="0"/>
              </a:rPr>
              <a:t>KAIN – 2</a:t>
            </a:r>
            <a:r>
              <a:rPr lang="en-GB" sz="3600" baseline="30000" dirty="0">
                <a:solidFill>
                  <a:srgbClr val="00B0F0"/>
                </a:solidFill>
                <a:latin typeface="Arial" panose="020B0604020202020204" pitchFamily="34" charset="0"/>
                <a:cs typeface="Arial" panose="020B0604020202020204" pitchFamily="34" charset="0"/>
              </a:rPr>
              <a:t>nd</a:t>
            </a:r>
            <a:r>
              <a:rPr lang="en-GB" sz="3600" dirty="0">
                <a:solidFill>
                  <a:srgbClr val="00B0F0"/>
                </a:solidFill>
                <a:latin typeface="Arial" panose="020B0604020202020204" pitchFamily="34" charset="0"/>
                <a:cs typeface="Arial" panose="020B0604020202020204" pitchFamily="34" charset="0"/>
              </a:rPr>
              <a:t> phase: Self-study </a:t>
            </a:r>
          </a:p>
        </p:txBody>
      </p:sp>
      <p:sp>
        <p:nvSpPr>
          <p:cNvPr id="3" name="Inhaltsplatzhalter 2"/>
          <p:cNvSpPr>
            <a:spLocks noGrp="1"/>
          </p:cNvSpPr>
          <p:nvPr>
            <p:ph idx="1"/>
          </p:nvPr>
        </p:nvSpPr>
        <p:spPr>
          <a:xfrm>
            <a:off x="798351" y="1147821"/>
            <a:ext cx="10761677" cy="5400600"/>
          </a:xfrm>
        </p:spPr>
        <p:txBody>
          <a:bodyPr>
            <a:normAutofit fontScale="92500" lnSpcReduction="20000"/>
          </a:bodyPr>
          <a:lstStyle/>
          <a:p>
            <a:pPr marL="0" indent="0">
              <a:buNone/>
            </a:pPr>
            <a:r>
              <a:rPr lang="en-US" b="1" dirty="0"/>
              <a:t>Tasks of participants:</a:t>
            </a:r>
          </a:p>
          <a:p>
            <a:pPr>
              <a:spcBef>
                <a:spcPts val="0"/>
              </a:spcBef>
              <a:spcAft>
                <a:spcPts val="300"/>
              </a:spcAft>
            </a:pPr>
            <a:r>
              <a:rPr lang="en-US" dirty="0"/>
              <a:t>formulation of objectives, description of measures, conception of implementation</a:t>
            </a:r>
            <a:endParaRPr lang="en-US" i="1" dirty="0"/>
          </a:p>
          <a:p>
            <a:pPr>
              <a:spcBef>
                <a:spcPts val="0"/>
              </a:spcBef>
              <a:spcAft>
                <a:spcPts val="300"/>
              </a:spcAft>
            </a:pPr>
            <a:r>
              <a:rPr lang="en-US" dirty="0"/>
              <a:t>regarding the necessity of further analysis</a:t>
            </a:r>
          </a:p>
          <a:p>
            <a:pPr>
              <a:spcBef>
                <a:spcPts val="0"/>
              </a:spcBef>
            </a:pPr>
            <a:r>
              <a:rPr lang="en-US" dirty="0"/>
              <a:t>examine whether technical or process consulting is necessary or demanded further on</a:t>
            </a:r>
          </a:p>
          <a:p>
            <a:pPr>
              <a:spcBef>
                <a:spcPts val="0"/>
              </a:spcBef>
            </a:pPr>
            <a:endParaRPr lang="en-US" dirty="0"/>
          </a:p>
          <a:p>
            <a:pPr marL="0" indent="0">
              <a:spcBef>
                <a:spcPts val="0"/>
              </a:spcBef>
              <a:buNone/>
            </a:pPr>
            <a:endParaRPr lang="en-US" sz="800" dirty="0"/>
          </a:p>
          <a:p>
            <a:pPr marL="0" indent="0">
              <a:buNone/>
            </a:pPr>
            <a:r>
              <a:rPr lang="en-US" b="1" dirty="0">
                <a:solidFill>
                  <a:srgbClr val="002060"/>
                </a:solidFill>
              </a:rPr>
              <a:t>Task of teachers/consultants</a:t>
            </a:r>
            <a:r>
              <a:rPr lang="en-US" b="1" dirty="0"/>
              <a:t>:</a:t>
            </a:r>
          </a:p>
          <a:p>
            <a:r>
              <a:rPr lang="en-US" dirty="0">
                <a:solidFill>
                  <a:srgbClr val="002060"/>
                </a:solidFill>
              </a:rPr>
              <a:t>Visiting support on application and transfer of knowledge into individual’s practice of the participants on site </a:t>
            </a:r>
          </a:p>
          <a:p>
            <a:r>
              <a:rPr lang="en-US" dirty="0">
                <a:solidFill>
                  <a:srgbClr val="002060"/>
                </a:solidFill>
              </a:rPr>
              <a:t>accompaniment and support of the company’s internal communication process (reflection) and supporting the decision on a specific topic in the area of interest where appropriate</a:t>
            </a:r>
          </a:p>
        </p:txBody>
      </p:sp>
    </p:spTree>
    <p:extLst>
      <p:ext uri="{BB962C8B-B14F-4D97-AF65-F5344CB8AC3E}">
        <p14:creationId xmlns:p14="http://schemas.microsoft.com/office/powerpoint/2010/main" val="1830686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65988" y="116632"/>
            <a:ext cx="8526011" cy="462208"/>
          </a:xfrm>
        </p:spPr>
        <p:txBody>
          <a:bodyPr/>
          <a:lstStyle/>
          <a:p>
            <a:r>
              <a:rPr lang="en-GB" sz="3200" dirty="0">
                <a:solidFill>
                  <a:srgbClr val="00B0F0"/>
                </a:solidFill>
                <a:latin typeface="Arial" panose="020B0604020202020204" pitchFamily="34" charset="0"/>
                <a:cs typeface="Arial" panose="020B0604020202020204" pitchFamily="34" charset="0"/>
              </a:rPr>
              <a:t>Concretisation of the planning of measures (1)</a:t>
            </a:r>
          </a:p>
        </p:txBody>
      </p:sp>
      <p:sp>
        <p:nvSpPr>
          <p:cNvPr id="5" name="Inhaltsplatzhalter 4"/>
          <p:cNvSpPr>
            <a:spLocks noGrp="1"/>
          </p:cNvSpPr>
          <p:nvPr>
            <p:ph idx="1"/>
          </p:nvPr>
        </p:nvSpPr>
        <p:spPr>
          <a:xfrm>
            <a:off x="503340" y="826263"/>
            <a:ext cx="11450972" cy="4853136"/>
          </a:xfrm>
        </p:spPr>
        <p:txBody>
          <a:bodyPr>
            <a:noAutofit/>
          </a:bodyPr>
          <a:lstStyle/>
          <a:p>
            <a:pPr>
              <a:lnSpc>
                <a:spcPct val="110000"/>
              </a:lnSpc>
            </a:pPr>
            <a:r>
              <a:rPr lang="en-GB" dirty="0"/>
              <a:t>Concrete and verifiable/measurable objectives of the measure: What is to be achieved? How (measureable) does this contribute to improving the work ability? What are the desired benefits for the company and what are the benefits for the employees/individual groups of employees? </a:t>
            </a:r>
            <a:r>
              <a:rPr lang="en-GB" dirty="0">
                <a:sym typeface="Wingdings" panose="05000000000000000000" pitchFamily="2" charset="2"/>
              </a:rPr>
              <a:t> </a:t>
            </a:r>
            <a:r>
              <a:rPr lang="en-GB" dirty="0"/>
              <a:t>Apply the </a:t>
            </a:r>
            <a:r>
              <a:rPr lang="en-GB" b="1" dirty="0"/>
              <a:t>SMART principle</a:t>
            </a:r>
            <a:r>
              <a:rPr lang="en-GB" dirty="0"/>
              <a:t>: </a:t>
            </a:r>
            <a:r>
              <a:rPr lang="en-GB" b="1" dirty="0"/>
              <a:t>s</a:t>
            </a:r>
            <a:r>
              <a:rPr lang="en-GB" dirty="0"/>
              <a:t>pecific, </a:t>
            </a:r>
            <a:r>
              <a:rPr lang="en-GB" b="1" dirty="0"/>
              <a:t>m</a:t>
            </a:r>
            <a:r>
              <a:rPr lang="en-GB" dirty="0"/>
              <a:t>easurable, </a:t>
            </a:r>
            <a:r>
              <a:rPr lang="en-GB" b="1" dirty="0"/>
              <a:t>a</a:t>
            </a:r>
            <a:r>
              <a:rPr lang="en-GB" dirty="0"/>
              <a:t>ttractive, </a:t>
            </a:r>
            <a:r>
              <a:rPr lang="en-GB" b="1" dirty="0"/>
              <a:t>r</a:t>
            </a:r>
            <a:r>
              <a:rPr lang="en-GB" dirty="0"/>
              <a:t>ealistic, </a:t>
            </a:r>
            <a:r>
              <a:rPr lang="en-GB" b="1" dirty="0"/>
              <a:t>s</a:t>
            </a:r>
            <a:r>
              <a:rPr lang="en-GB" dirty="0"/>
              <a:t>cheduled</a:t>
            </a:r>
          </a:p>
          <a:p>
            <a:pPr>
              <a:lnSpc>
                <a:spcPct val="110000"/>
              </a:lnSpc>
            </a:pPr>
            <a:r>
              <a:rPr lang="en-GB" dirty="0"/>
              <a:t>Tasks on the achievement of goals/contents of the implementation project: How/with what can the project achieve the goal? Which individual measures/partial steps must be implemented? What are the planned timeframes? Who will be responsible for managing the implementation process?</a:t>
            </a:r>
          </a:p>
        </p:txBody>
      </p:sp>
    </p:spTree>
    <p:extLst>
      <p:ext uri="{BB962C8B-B14F-4D97-AF65-F5344CB8AC3E}">
        <p14:creationId xmlns:p14="http://schemas.microsoft.com/office/powerpoint/2010/main" val="2922786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48169" y="116632"/>
            <a:ext cx="7300492" cy="580926"/>
          </a:xfrm>
        </p:spPr>
        <p:txBody>
          <a:bodyPr/>
          <a:lstStyle/>
          <a:p>
            <a:r>
              <a:rPr lang="en-GB" sz="3600" dirty="0">
                <a:solidFill>
                  <a:srgbClr val="00B0F0"/>
                </a:solidFill>
                <a:latin typeface="Arial" panose="020B0604020202020204" pitchFamily="34" charset="0"/>
                <a:cs typeface="Arial" panose="020B0604020202020204" pitchFamily="34" charset="0"/>
              </a:rPr>
              <a:t>Setting objectives with SMART </a:t>
            </a:r>
          </a:p>
        </p:txBody>
      </p:sp>
      <p:sp>
        <p:nvSpPr>
          <p:cNvPr id="3" name="Inhaltsplatzhalter 2"/>
          <p:cNvSpPr>
            <a:spLocks noGrp="1"/>
          </p:cNvSpPr>
          <p:nvPr>
            <p:ph idx="1"/>
          </p:nvPr>
        </p:nvSpPr>
        <p:spPr>
          <a:xfrm>
            <a:off x="646675" y="1605880"/>
            <a:ext cx="10636517" cy="4853136"/>
          </a:xfrm>
        </p:spPr>
        <p:txBody>
          <a:bodyPr>
            <a:normAutofit fontScale="92500" lnSpcReduction="10000"/>
          </a:bodyPr>
          <a:lstStyle/>
          <a:p>
            <a:pPr marL="0" indent="0">
              <a:buNone/>
            </a:pPr>
            <a:r>
              <a:rPr lang="en-GB" dirty="0"/>
              <a:t>Consulters should support participants (companies) to formulate objectives and tasks. You may use the SMART-principle.</a:t>
            </a:r>
          </a:p>
          <a:p>
            <a:pPr marL="0" indent="0">
              <a:buNone/>
            </a:pPr>
            <a:endParaRPr lang="en-GB" dirty="0"/>
          </a:p>
          <a:p>
            <a:pPr marL="0" indent="0">
              <a:buNone/>
            </a:pPr>
            <a:r>
              <a:rPr lang="en-GB" dirty="0"/>
              <a:t>SMART is an acronym, giving criteria to guide in the setting of objectives</a:t>
            </a:r>
          </a:p>
          <a:p>
            <a:r>
              <a:rPr lang="en-GB" sz="2800" b="1" dirty="0"/>
              <a:t>S</a:t>
            </a:r>
            <a:r>
              <a:rPr lang="en-GB" dirty="0"/>
              <a:t>pecific </a:t>
            </a:r>
          </a:p>
          <a:p>
            <a:r>
              <a:rPr lang="en-GB" sz="2800" b="1" dirty="0"/>
              <a:t>M</a:t>
            </a:r>
            <a:r>
              <a:rPr lang="en-GB" dirty="0"/>
              <a:t>easurable (and Motivating)</a:t>
            </a:r>
          </a:p>
          <a:p>
            <a:r>
              <a:rPr lang="en-GB" sz="2800" b="1" dirty="0"/>
              <a:t>A</a:t>
            </a:r>
            <a:r>
              <a:rPr lang="en-GB" dirty="0"/>
              <a:t>chievable (and Agreed)</a:t>
            </a:r>
          </a:p>
          <a:p>
            <a:r>
              <a:rPr lang="en-GB" sz="2800" b="1" dirty="0"/>
              <a:t>R</a:t>
            </a:r>
            <a:r>
              <a:rPr lang="en-GB" dirty="0"/>
              <a:t>elevant (and Realistic, Results-based, Resourced)</a:t>
            </a:r>
          </a:p>
          <a:p>
            <a:r>
              <a:rPr lang="en-GB" sz="2800" b="1" dirty="0"/>
              <a:t>T</a:t>
            </a:r>
            <a:r>
              <a:rPr lang="en-GB" dirty="0"/>
              <a:t>ime-bounded</a:t>
            </a:r>
          </a:p>
        </p:txBody>
      </p:sp>
      <p:pic>
        <p:nvPicPr>
          <p:cNvPr id="1028" name="Picture 4" descr="C:\Users\Alec\AppData\Local\Microsoft\Windows\INetCache\IE\3QK0GL6T\archery-2230855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824192" y="3501008"/>
            <a:ext cx="2385210" cy="2420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0083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95732" y="116632"/>
            <a:ext cx="8610917" cy="580926"/>
          </a:xfrm>
        </p:spPr>
        <p:txBody>
          <a:bodyPr/>
          <a:lstStyle/>
          <a:p>
            <a:r>
              <a:rPr lang="en-GB" sz="3200" dirty="0">
                <a:solidFill>
                  <a:srgbClr val="00B0F0"/>
                </a:solidFill>
                <a:latin typeface="Arial" panose="020B0604020202020204" pitchFamily="34" charset="0"/>
                <a:cs typeface="Arial" panose="020B0604020202020204" pitchFamily="34" charset="0"/>
              </a:rPr>
              <a:t>Concretisation of the planning of measures </a:t>
            </a:r>
            <a:r>
              <a:rPr lang="de-DE" sz="3200" dirty="0">
                <a:solidFill>
                  <a:srgbClr val="00B0F0"/>
                </a:solidFill>
                <a:latin typeface="Arial" panose="020B0604020202020204" pitchFamily="34" charset="0"/>
                <a:cs typeface="Arial" panose="020B0604020202020204" pitchFamily="34" charset="0"/>
              </a:rPr>
              <a:t>(2)</a:t>
            </a:r>
          </a:p>
        </p:txBody>
      </p:sp>
      <p:sp>
        <p:nvSpPr>
          <p:cNvPr id="5" name="Inhaltsplatzhalter 4"/>
          <p:cNvSpPr>
            <a:spLocks noGrp="1"/>
          </p:cNvSpPr>
          <p:nvPr>
            <p:ph idx="1"/>
          </p:nvPr>
        </p:nvSpPr>
        <p:spPr>
          <a:xfrm>
            <a:off x="704675" y="1600200"/>
            <a:ext cx="10695964" cy="4853136"/>
          </a:xfrm>
        </p:spPr>
        <p:txBody>
          <a:bodyPr>
            <a:normAutofit fontScale="92500"/>
          </a:bodyPr>
          <a:lstStyle/>
          <a:p>
            <a:pPr marL="0" indent="0">
              <a:buNone/>
            </a:pPr>
            <a:r>
              <a:rPr lang="en-US" dirty="0"/>
              <a:t>If possible, the implementation can already be described in the approach: </a:t>
            </a:r>
          </a:p>
          <a:p>
            <a:r>
              <a:rPr lang="en-US" dirty="0"/>
              <a:t>What are the time, personnel (internal and external) and overall financial resources required to implement the project? </a:t>
            </a:r>
          </a:p>
          <a:p>
            <a:r>
              <a:rPr lang="en-US" dirty="0"/>
              <a:t>How (with what) does an evaluation of the implementation/ results (summative and formative) take place? </a:t>
            </a:r>
          </a:p>
          <a:p>
            <a:r>
              <a:rPr lang="en-US" dirty="0"/>
              <a:t>Who carries out the project? / Which person is in charge (coordinating, project manager)?</a:t>
            </a:r>
          </a:p>
          <a:p>
            <a:r>
              <a:rPr lang="en-US" dirty="0"/>
              <a:t>Which other persons (groups) are directly/actively involved?</a:t>
            </a:r>
          </a:p>
        </p:txBody>
      </p:sp>
    </p:spTree>
    <p:extLst>
      <p:ext uri="{BB962C8B-B14F-4D97-AF65-F5344CB8AC3E}">
        <p14:creationId xmlns:p14="http://schemas.microsoft.com/office/powerpoint/2010/main" val="1430446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4278385" y="116632"/>
            <a:ext cx="7770276" cy="580926"/>
          </a:xfrm>
        </p:spPr>
        <p:txBody>
          <a:bodyPr/>
          <a:lstStyle/>
          <a:p>
            <a:r>
              <a:rPr lang="en-US" sz="3600" dirty="0">
                <a:solidFill>
                  <a:srgbClr val="00B0F0"/>
                </a:solidFill>
                <a:latin typeface="Arial" panose="020B0604020202020204" pitchFamily="34" charset="0"/>
                <a:cs typeface="Arial" panose="020B0604020202020204" pitchFamily="34" charset="0"/>
              </a:rPr>
              <a:t>Do less, but do what is necessary</a:t>
            </a:r>
            <a:endParaRPr lang="de-DE" sz="3600" dirty="0">
              <a:solidFill>
                <a:srgbClr val="00B0F0"/>
              </a:solidFill>
              <a:latin typeface="Arial" panose="020B0604020202020204" pitchFamily="34" charset="0"/>
              <a:cs typeface="Arial" panose="020B0604020202020204" pitchFamily="34" charset="0"/>
            </a:endParaRPr>
          </a:p>
        </p:txBody>
      </p:sp>
      <p:sp>
        <p:nvSpPr>
          <p:cNvPr id="3" name="Sisällön paikkamerkki 2"/>
          <p:cNvSpPr>
            <a:spLocks noGrp="1"/>
          </p:cNvSpPr>
          <p:nvPr>
            <p:ph idx="1"/>
          </p:nvPr>
        </p:nvSpPr>
        <p:spPr/>
        <p:txBody>
          <a:bodyPr>
            <a:normAutofit fontScale="92500" lnSpcReduction="20000"/>
          </a:bodyPr>
          <a:lstStyle/>
          <a:p>
            <a:r>
              <a:rPr lang="en-GB" dirty="0"/>
              <a:t>Concrete indications for the most necessary measures by analysis of the current state and the company’s goals</a:t>
            </a:r>
          </a:p>
          <a:p>
            <a:r>
              <a:rPr lang="en-GB" dirty="0"/>
              <a:t>Identifying and prioritising of actions needed and/or wanted</a:t>
            </a:r>
            <a:br>
              <a:rPr lang="en-GB" dirty="0"/>
            </a:br>
            <a:endParaRPr lang="en-GB" dirty="0"/>
          </a:p>
          <a:p>
            <a:r>
              <a:rPr lang="en-GB" dirty="0"/>
              <a:t>The actions should be concrete and understandable</a:t>
            </a:r>
            <a:br>
              <a:rPr lang="en-GB" dirty="0"/>
            </a:br>
            <a:endParaRPr lang="en-GB" dirty="0"/>
          </a:p>
          <a:p>
            <a:pPr marL="0" indent="0">
              <a:buNone/>
            </a:pPr>
            <a:r>
              <a:rPr lang="en-GB" dirty="0"/>
              <a:t>Doing should be</a:t>
            </a:r>
          </a:p>
          <a:p>
            <a:r>
              <a:rPr lang="en-GB" dirty="0"/>
              <a:t>feasible beside the daily tasks and routines</a:t>
            </a:r>
          </a:p>
          <a:p>
            <a:r>
              <a:rPr lang="en-GB" dirty="0"/>
              <a:t>fun instead of stress</a:t>
            </a:r>
          </a:p>
          <a:p>
            <a:r>
              <a:rPr lang="en-GB" dirty="0"/>
              <a:t>sustainable</a:t>
            </a:r>
          </a:p>
          <a:p>
            <a:r>
              <a:rPr lang="en-GB" dirty="0"/>
              <a:t>effective</a:t>
            </a:r>
          </a:p>
        </p:txBody>
      </p:sp>
    </p:spTree>
    <p:extLst>
      <p:ext uri="{BB962C8B-B14F-4D97-AF65-F5344CB8AC3E}">
        <p14:creationId xmlns:p14="http://schemas.microsoft.com/office/powerpoint/2010/main" val="318367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type="body" idx="1"/>
          </p:nvPr>
        </p:nvSpPr>
        <p:spPr>
          <a:xfrm>
            <a:off x="469783" y="2906713"/>
            <a:ext cx="10856501" cy="1500187"/>
          </a:xfrm>
        </p:spPr>
        <p:txBody>
          <a:bodyPr>
            <a:noAutofit/>
          </a:bodyPr>
          <a:lstStyle/>
          <a:p>
            <a:r>
              <a:rPr lang="en-GB" sz="3600" b="1" dirty="0">
                <a:solidFill>
                  <a:schemeClr val="tx1"/>
                </a:solidFill>
              </a:rPr>
              <a:t>What are the demands on the lecturers as coaches in the second phase? </a:t>
            </a:r>
          </a:p>
          <a:p>
            <a:r>
              <a:rPr lang="en-GB" sz="3600" b="1" dirty="0">
                <a:solidFill>
                  <a:schemeClr val="tx1"/>
                </a:solidFill>
              </a:rPr>
              <a:t>What do they have to pay particular attention to? </a:t>
            </a:r>
          </a:p>
        </p:txBody>
      </p:sp>
    </p:spTree>
    <p:extLst>
      <p:ext uri="{BB962C8B-B14F-4D97-AF65-F5344CB8AC3E}">
        <p14:creationId xmlns:p14="http://schemas.microsoft.com/office/powerpoint/2010/main" val="3137152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04513" y="116632"/>
            <a:ext cx="6344147" cy="580926"/>
          </a:xfrm>
        </p:spPr>
        <p:txBody>
          <a:bodyPr/>
          <a:lstStyle/>
          <a:p>
            <a:r>
              <a:rPr lang="de-DE" sz="3600" dirty="0">
                <a:solidFill>
                  <a:srgbClr val="00B0F0"/>
                </a:solidFill>
                <a:latin typeface="Arial" panose="020B0604020202020204" pitchFamily="34" charset="0"/>
                <a:cs typeface="Arial" panose="020B0604020202020204" pitchFamily="34" charset="0"/>
              </a:rPr>
              <a:t>Consulting </a:t>
            </a:r>
            <a:endParaRPr lang="en-US" sz="3600" dirty="0">
              <a:solidFill>
                <a:srgbClr val="00B0F0"/>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419449" y="1068828"/>
            <a:ext cx="10972800" cy="5112568"/>
          </a:xfrm>
        </p:spPr>
        <p:txBody>
          <a:bodyPr>
            <a:normAutofit fontScale="92500" lnSpcReduction="20000"/>
          </a:bodyPr>
          <a:lstStyle/>
          <a:p>
            <a:pPr marL="0" indent="0">
              <a:buNone/>
            </a:pPr>
            <a:r>
              <a:rPr lang="en-US" dirty="0"/>
              <a:t>Consulting has to be focused on the needs of the companies and people involved. </a:t>
            </a:r>
            <a:br>
              <a:rPr lang="en-US" dirty="0"/>
            </a:br>
            <a:r>
              <a:rPr lang="en-US" dirty="0"/>
              <a:t>Each consulting process is unique.</a:t>
            </a:r>
          </a:p>
          <a:p>
            <a:pPr marL="0" indent="0">
              <a:buNone/>
            </a:pPr>
            <a:endParaRPr lang="en-US" dirty="0"/>
          </a:p>
          <a:p>
            <a:pPr marL="0" indent="0">
              <a:buNone/>
            </a:pPr>
            <a:r>
              <a:rPr lang="en-US" dirty="0"/>
              <a:t>The requested support from the consultants large (polarized)</a:t>
            </a:r>
          </a:p>
          <a:p>
            <a:r>
              <a:rPr lang="en-US" dirty="0"/>
              <a:t>from a rather simple general consultation in the sense of passing on relevant information </a:t>
            </a:r>
          </a:p>
          <a:p>
            <a:r>
              <a:rPr lang="en-US" dirty="0"/>
              <a:t>to an intensive accompaniment in the sense of coaching. </a:t>
            </a:r>
          </a:p>
          <a:p>
            <a:pPr marL="0" indent="0">
              <a:buNone/>
            </a:pPr>
            <a:endParaRPr lang="en-US" dirty="0"/>
          </a:p>
          <a:p>
            <a:pPr marL="0" indent="0">
              <a:buNone/>
            </a:pPr>
            <a:r>
              <a:rPr lang="en-US" dirty="0"/>
              <a:t>In individual cases, it is usually necessary to consider what kind of support is needed to enable the individual participant to pursue his or her individual and in general the company’s project goals.</a:t>
            </a:r>
          </a:p>
        </p:txBody>
      </p:sp>
    </p:spTree>
    <p:extLst>
      <p:ext uri="{BB962C8B-B14F-4D97-AF65-F5344CB8AC3E}">
        <p14:creationId xmlns:p14="http://schemas.microsoft.com/office/powerpoint/2010/main" val="3536394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95733" y="116632"/>
            <a:ext cx="8585750" cy="580926"/>
          </a:xfrm>
        </p:spPr>
        <p:txBody>
          <a:bodyPr/>
          <a:lstStyle/>
          <a:p>
            <a:r>
              <a:rPr lang="en-US" sz="3600" dirty="0">
                <a:solidFill>
                  <a:srgbClr val="00B0F0"/>
                </a:solidFill>
                <a:latin typeface="Arial" panose="020B0604020202020204" pitchFamily="34" charset="0"/>
                <a:cs typeface="Arial" panose="020B0604020202020204" pitchFamily="34" charset="0"/>
              </a:rPr>
              <a:t>Attitudes and Behavior of Consultants (1)</a:t>
            </a:r>
          </a:p>
        </p:txBody>
      </p:sp>
      <p:sp>
        <p:nvSpPr>
          <p:cNvPr id="3" name="Inhaltsplatzhalter 2"/>
          <p:cNvSpPr>
            <a:spLocks noGrp="1"/>
          </p:cNvSpPr>
          <p:nvPr>
            <p:ph idx="1"/>
          </p:nvPr>
        </p:nvSpPr>
        <p:spPr>
          <a:xfrm>
            <a:off x="687897" y="1600200"/>
            <a:ext cx="10620463" cy="4925144"/>
          </a:xfrm>
        </p:spPr>
        <p:txBody>
          <a:bodyPr>
            <a:normAutofit fontScale="92500" lnSpcReduction="10000"/>
          </a:bodyPr>
          <a:lstStyle/>
          <a:p>
            <a:r>
              <a:rPr lang="en-US" dirty="0"/>
              <a:t>Clarify (your own and company’s) tasks: goals, tasks, roles</a:t>
            </a:r>
          </a:p>
          <a:p>
            <a:pPr lvl="1"/>
            <a:r>
              <a:rPr lang="en-US" dirty="0"/>
              <a:t>Role clarity: Process or technical consulting</a:t>
            </a:r>
          </a:p>
          <a:p>
            <a:pPr lvl="1"/>
            <a:r>
              <a:rPr lang="en-GB" dirty="0"/>
              <a:t>Coaching or Mentoring</a:t>
            </a:r>
          </a:p>
          <a:p>
            <a:pPr lvl="1"/>
            <a:endParaRPr lang="en-GB" dirty="0"/>
          </a:p>
          <a:p>
            <a:pPr>
              <a:spcBef>
                <a:spcPts val="0"/>
              </a:spcBef>
            </a:pPr>
            <a:r>
              <a:rPr lang="en-US" dirty="0"/>
              <a:t>Listen attentively – do not impose</a:t>
            </a:r>
          </a:p>
          <a:p>
            <a:pPr>
              <a:spcBef>
                <a:spcPts val="0"/>
              </a:spcBef>
            </a:pPr>
            <a:r>
              <a:rPr lang="en-US" dirty="0"/>
              <a:t>inquire critically</a:t>
            </a:r>
          </a:p>
          <a:p>
            <a:pPr>
              <a:spcBef>
                <a:spcPts val="0"/>
              </a:spcBef>
            </a:pPr>
            <a:r>
              <a:rPr lang="en-US" dirty="0"/>
              <a:t>push processes of thinking and doing forward</a:t>
            </a:r>
          </a:p>
          <a:p>
            <a:pPr>
              <a:spcBef>
                <a:spcPts val="0"/>
              </a:spcBef>
            </a:pPr>
            <a:r>
              <a:rPr lang="en-US" dirty="0"/>
              <a:t>be restrained (lazy) with your own knowledge, unless you are asked</a:t>
            </a:r>
          </a:p>
          <a:p>
            <a:r>
              <a:rPr lang="en-US" dirty="0"/>
              <a:t>avoid co-management</a:t>
            </a:r>
          </a:p>
          <a:p>
            <a:pPr marL="342900" lvl="1" indent="-342900">
              <a:buFont typeface="Arial" panose="020B0604020202020204" pitchFamily="34" charset="0"/>
              <a:buChar char="•"/>
            </a:pPr>
            <a:r>
              <a:rPr lang="en-US" sz="3000" dirty="0"/>
              <a:t>lead participants from </a:t>
            </a:r>
            <a:r>
              <a:rPr lang="en-US" sz="3000" dirty="0">
                <a:solidFill>
                  <a:srgbClr val="FF0000"/>
                </a:solidFill>
              </a:rPr>
              <a:t>„No, because ...“-  </a:t>
            </a:r>
            <a:r>
              <a:rPr lang="en-US" sz="3000" dirty="0"/>
              <a:t> to a  </a:t>
            </a:r>
            <a:r>
              <a:rPr lang="en-US" sz="3000" dirty="0">
                <a:solidFill>
                  <a:srgbClr val="00B050"/>
                </a:solidFill>
              </a:rPr>
              <a:t>„Yes, if ...“-culture</a:t>
            </a:r>
          </a:p>
          <a:p>
            <a:endParaRPr lang="en-US" sz="2000" dirty="0"/>
          </a:p>
        </p:txBody>
      </p:sp>
    </p:spTree>
    <p:extLst>
      <p:ext uri="{BB962C8B-B14F-4D97-AF65-F5344CB8AC3E}">
        <p14:creationId xmlns:p14="http://schemas.microsoft.com/office/powerpoint/2010/main" val="1579066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3695732" y="116632"/>
            <a:ext cx="8627695" cy="580926"/>
          </a:xfrm>
        </p:spPr>
        <p:txBody>
          <a:bodyPr/>
          <a:lstStyle/>
          <a:p>
            <a:r>
              <a:rPr lang="en-GB" sz="3600" dirty="0">
                <a:solidFill>
                  <a:srgbClr val="00B0F0"/>
                </a:solidFill>
                <a:latin typeface="Arial" panose="020B0604020202020204" pitchFamily="34" charset="0"/>
                <a:cs typeface="Arial" panose="020B0604020202020204" pitchFamily="34" charset="0"/>
              </a:rPr>
              <a:t>Attitudes and behaviour of consultants (2)</a:t>
            </a:r>
          </a:p>
        </p:txBody>
      </p:sp>
      <p:sp>
        <p:nvSpPr>
          <p:cNvPr id="94211" name="Rectangle 3"/>
          <p:cNvSpPr>
            <a:spLocks noGrp="1" noChangeArrowheads="1"/>
          </p:cNvSpPr>
          <p:nvPr>
            <p:ph type="body" idx="1"/>
          </p:nvPr>
        </p:nvSpPr>
        <p:spPr>
          <a:xfrm>
            <a:off x="394283" y="1600200"/>
            <a:ext cx="11409027" cy="4853136"/>
          </a:xfrm>
        </p:spPr>
        <p:txBody>
          <a:bodyPr>
            <a:normAutofit fontScale="85000" lnSpcReduction="20000"/>
          </a:bodyPr>
          <a:lstStyle/>
          <a:p>
            <a:pPr>
              <a:spcBef>
                <a:spcPts val="600"/>
              </a:spcBef>
              <a:spcAft>
                <a:spcPts val="1200"/>
              </a:spcAft>
            </a:pPr>
            <a:r>
              <a:rPr lang="en-GB" dirty="0"/>
              <a:t>The </a:t>
            </a:r>
            <a:r>
              <a:rPr lang="en-GB" b="1" dirty="0"/>
              <a:t>employees</a:t>
            </a:r>
            <a:r>
              <a:rPr lang="en-GB" dirty="0"/>
              <a:t> are the important </a:t>
            </a:r>
            <a:r>
              <a:rPr lang="en-GB" b="1" dirty="0"/>
              <a:t>internal experts </a:t>
            </a:r>
            <a:r>
              <a:rPr lang="en-GB" dirty="0"/>
              <a:t>- for themselves (their health, their interests and needs, their competence, their motivation, etc.) as well as for their perception of the company and the working conditions.</a:t>
            </a:r>
          </a:p>
          <a:p>
            <a:pPr>
              <a:spcBef>
                <a:spcPts val="600"/>
              </a:spcBef>
              <a:spcAft>
                <a:spcPts val="1200"/>
              </a:spcAft>
            </a:pPr>
            <a:r>
              <a:rPr lang="en-GB" dirty="0"/>
              <a:t>The approach is as follows: </a:t>
            </a:r>
            <a:r>
              <a:rPr lang="en-GB" i="1" dirty="0"/>
              <a:t>I encounter the people in the company with the consulting attitude that they and the company as a whole have more scope for action through the process than before.</a:t>
            </a:r>
            <a:r>
              <a:rPr lang="en-GB" dirty="0"/>
              <a:t> </a:t>
            </a:r>
          </a:p>
          <a:p>
            <a:pPr>
              <a:spcBef>
                <a:spcPts val="600"/>
              </a:spcBef>
              <a:spcAft>
                <a:spcPts val="1200"/>
              </a:spcAft>
            </a:pPr>
            <a:r>
              <a:rPr lang="en-GB" dirty="0"/>
              <a:t>The own (technical) expertise does not play a superficial role, i.e. the consultants </a:t>
            </a:r>
            <a:r>
              <a:rPr lang="en-GB" b="1" dirty="0"/>
              <a:t>do not </a:t>
            </a:r>
            <a:r>
              <a:rPr lang="en-GB" dirty="0"/>
              <a:t>give any guidelines for solutions, they do not ask suggestive questions, they do not advise on anything, </a:t>
            </a:r>
            <a:br>
              <a:rPr lang="en-GB" dirty="0"/>
            </a:br>
            <a:r>
              <a:rPr lang="en-GB" b="1" dirty="0"/>
              <a:t>but</a:t>
            </a:r>
            <a:r>
              <a:rPr lang="en-GB" dirty="0"/>
              <a:t> they support the participants by asking interested questions to support them for expressing their reality/perception and formulating proposals for solutions. </a:t>
            </a:r>
          </a:p>
        </p:txBody>
      </p:sp>
    </p:spTree>
    <p:extLst>
      <p:ext uri="{BB962C8B-B14F-4D97-AF65-F5344CB8AC3E}">
        <p14:creationId xmlns:p14="http://schemas.microsoft.com/office/powerpoint/2010/main" val="664166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3695733" y="116632"/>
            <a:ext cx="8661250" cy="580926"/>
          </a:xfrm>
        </p:spPr>
        <p:txBody>
          <a:bodyPr/>
          <a:lstStyle/>
          <a:p>
            <a:r>
              <a:rPr lang="en-GB" sz="3600" dirty="0">
                <a:solidFill>
                  <a:srgbClr val="00B0F0"/>
                </a:solidFill>
                <a:latin typeface="Arial" panose="020B0604020202020204" pitchFamily="34" charset="0"/>
                <a:cs typeface="Arial" panose="020B0604020202020204" pitchFamily="34" charset="0"/>
              </a:rPr>
              <a:t>Attitudes and behaviour of consultants (3)</a:t>
            </a:r>
          </a:p>
        </p:txBody>
      </p:sp>
      <p:sp>
        <p:nvSpPr>
          <p:cNvPr id="94211" name="Rectangle 3"/>
          <p:cNvSpPr>
            <a:spLocks noGrp="1" noChangeArrowheads="1"/>
          </p:cNvSpPr>
          <p:nvPr>
            <p:ph type="body" idx="1"/>
          </p:nvPr>
        </p:nvSpPr>
        <p:spPr>
          <a:xfrm>
            <a:off x="478173" y="1247863"/>
            <a:ext cx="11098634" cy="5141168"/>
          </a:xfrm>
        </p:spPr>
        <p:txBody>
          <a:bodyPr>
            <a:normAutofit fontScale="85000" lnSpcReduction="20000"/>
          </a:bodyPr>
          <a:lstStyle/>
          <a:p>
            <a:pPr>
              <a:spcBef>
                <a:spcPts val="600"/>
              </a:spcBef>
              <a:spcAft>
                <a:spcPts val="1200"/>
              </a:spcAft>
            </a:pPr>
            <a:r>
              <a:rPr lang="en-US" dirty="0"/>
              <a:t>A process oriented consultant accompanies, supports and promotes change processes.</a:t>
            </a:r>
          </a:p>
          <a:p>
            <a:pPr>
              <a:spcBef>
                <a:spcPts val="600"/>
              </a:spcBef>
              <a:spcAft>
                <a:spcPts val="1200"/>
              </a:spcAft>
            </a:pPr>
            <a:r>
              <a:rPr lang="en-US" dirty="0"/>
              <a:t>He or she can perceive conflicts and the unpredictable with intuition and attentive composure. The consultant can think out of the (future) potential and point out orientations.</a:t>
            </a:r>
          </a:p>
          <a:p>
            <a:pPr>
              <a:spcBef>
                <a:spcPts val="600"/>
              </a:spcBef>
              <a:spcAft>
                <a:spcPts val="1200"/>
              </a:spcAft>
            </a:pPr>
            <a:r>
              <a:rPr lang="en-US" dirty="0"/>
              <a:t>Consultants need a sure-footedness walk on unexplored terrain towards the future. They open up protected spaces in which teams with their topics can and should show themselves in all their complexity - both in terms of content and emotion. Knowledge, worries and visions that were hidden become visible, audible and perceptible.</a:t>
            </a:r>
          </a:p>
          <a:p>
            <a:pPr>
              <a:spcBef>
                <a:spcPts val="600"/>
              </a:spcBef>
              <a:spcAft>
                <a:spcPts val="1200"/>
              </a:spcAft>
            </a:pPr>
            <a:r>
              <a:rPr lang="en-US" dirty="0"/>
              <a:t>This creates sustainable clarity. The expanded view brought to light by facilitating the development enables the comprehensive design of future solution and service quality.</a:t>
            </a:r>
          </a:p>
        </p:txBody>
      </p:sp>
    </p:spTree>
    <p:extLst>
      <p:ext uri="{BB962C8B-B14F-4D97-AF65-F5344CB8AC3E}">
        <p14:creationId xmlns:p14="http://schemas.microsoft.com/office/powerpoint/2010/main" val="1400638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173906" y="114201"/>
            <a:ext cx="8352928" cy="580926"/>
          </a:xfrm>
        </p:spPr>
        <p:txBody>
          <a:bodyPr/>
          <a:lstStyle/>
          <a:p>
            <a:r>
              <a:rPr lang="en-GB" sz="3600" dirty="0">
                <a:solidFill>
                  <a:srgbClr val="00B0F0"/>
                </a:solidFill>
                <a:latin typeface="Arial" panose="020B0604020202020204" pitchFamily="34" charset="0"/>
                <a:cs typeface="Arial" panose="020B0604020202020204" pitchFamily="34" charset="0"/>
              </a:rPr>
              <a:t>Often mentioned problem situation</a:t>
            </a:r>
          </a:p>
        </p:txBody>
      </p:sp>
      <p:sp>
        <p:nvSpPr>
          <p:cNvPr id="5" name="Inhaltsplatzhalter 4"/>
          <p:cNvSpPr>
            <a:spLocks noGrp="1"/>
          </p:cNvSpPr>
          <p:nvPr>
            <p:ph idx="1"/>
          </p:nvPr>
        </p:nvSpPr>
        <p:spPr>
          <a:xfrm>
            <a:off x="260059" y="1600200"/>
            <a:ext cx="11459361" cy="4853136"/>
          </a:xfrm>
        </p:spPr>
        <p:txBody>
          <a:bodyPr>
            <a:normAutofit fontScale="92500" lnSpcReduction="20000"/>
          </a:bodyPr>
          <a:lstStyle/>
          <a:p>
            <a:pPr marL="0" indent="0">
              <a:buNone/>
            </a:pPr>
            <a:r>
              <a:rPr lang="en-GB" i="1" dirty="0"/>
              <a:t>We as a SME suffer permanently from time pressure. We do not like to give our employees for further training during working hours. </a:t>
            </a:r>
          </a:p>
          <a:p>
            <a:pPr marL="0" indent="0">
              <a:buNone/>
            </a:pPr>
            <a:endParaRPr lang="en-GB" i="1" dirty="0"/>
          </a:p>
          <a:p>
            <a:pPr>
              <a:buFont typeface="Wingdings" panose="05000000000000000000" pitchFamily="2" charset="2"/>
              <a:buChar char="Ø"/>
            </a:pPr>
            <a:r>
              <a:rPr lang="en-GB" dirty="0"/>
              <a:t>With KAIN there are two or three short learning phases with face-to-face training which can be carried out at weekends, </a:t>
            </a:r>
            <a:br>
              <a:rPr lang="en-GB" dirty="0"/>
            </a:br>
            <a:r>
              <a:rPr lang="en-GB" dirty="0"/>
              <a:t>and a longer phase of autonomous learning and processing </a:t>
            </a:r>
            <a:r>
              <a:rPr lang="en-US" dirty="0"/>
              <a:t>with external support as required</a:t>
            </a:r>
            <a:r>
              <a:rPr lang="en-GB" dirty="0"/>
              <a:t>. </a:t>
            </a:r>
          </a:p>
          <a:p>
            <a:pPr>
              <a:buFont typeface="Wingdings" panose="05000000000000000000" pitchFamily="2" charset="2"/>
              <a:buChar char="Ø"/>
            </a:pPr>
            <a:r>
              <a:rPr lang="en-GB" dirty="0"/>
              <a:t>The employees invest time and the companies are expected to pay the training fees.</a:t>
            </a:r>
          </a:p>
          <a:p>
            <a:pPr>
              <a:buFont typeface="Wingdings" panose="05000000000000000000" pitchFamily="2" charset="2"/>
              <a:buChar char="Ø"/>
            </a:pPr>
            <a:r>
              <a:rPr lang="en-US" dirty="0"/>
              <a:t>The operational benefit of implementing an innovative project is higher than the investment in training.</a:t>
            </a:r>
            <a:endParaRPr lang="en-GB" dirty="0"/>
          </a:p>
        </p:txBody>
      </p:sp>
    </p:spTree>
    <p:extLst>
      <p:ext uri="{BB962C8B-B14F-4D97-AF65-F5344CB8AC3E}">
        <p14:creationId xmlns:p14="http://schemas.microsoft.com/office/powerpoint/2010/main" val="2239933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5645791" y="116632"/>
            <a:ext cx="6402870" cy="580926"/>
          </a:xfrm>
        </p:spPr>
        <p:txBody>
          <a:bodyPr/>
          <a:lstStyle/>
          <a:p>
            <a:r>
              <a:rPr lang="de-DE" sz="3600" dirty="0">
                <a:solidFill>
                  <a:srgbClr val="00B0F0"/>
                </a:solidFill>
                <a:latin typeface="Arial" panose="020B0604020202020204" pitchFamily="34" charset="0"/>
                <a:cs typeface="Arial" panose="020B0604020202020204" pitchFamily="34" charset="0"/>
              </a:rPr>
              <a:t>Further Support</a:t>
            </a:r>
          </a:p>
        </p:txBody>
      </p:sp>
      <p:sp>
        <p:nvSpPr>
          <p:cNvPr id="5" name="Inhaltsplatzhalter 4"/>
          <p:cNvSpPr>
            <a:spLocks noGrp="1"/>
          </p:cNvSpPr>
          <p:nvPr>
            <p:ph idx="1"/>
          </p:nvPr>
        </p:nvSpPr>
        <p:spPr>
          <a:xfrm>
            <a:off x="511727" y="1600200"/>
            <a:ext cx="10670797" cy="4997152"/>
          </a:xfrm>
        </p:spPr>
        <p:txBody>
          <a:bodyPr>
            <a:normAutofit fontScale="77500" lnSpcReduction="20000"/>
          </a:bodyPr>
          <a:lstStyle/>
          <a:p>
            <a:r>
              <a:rPr lang="en-GB" dirty="0"/>
              <a:t>Where do lecturers, participants and SMEs get help, e.g. on specific challenges and questions or on the realisation of the development project?</a:t>
            </a:r>
            <a:br>
              <a:rPr lang="en-GB" dirty="0"/>
            </a:br>
            <a:endParaRPr lang="en-GB" sz="800" dirty="0"/>
          </a:p>
          <a:p>
            <a:pPr marL="720725" indent="-366713">
              <a:buFont typeface="Wingdings"/>
              <a:buChar char="à"/>
            </a:pPr>
            <a:r>
              <a:rPr lang="en-GB" dirty="0"/>
              <a:t>Involvement of experts from a university, advisors from the chamber, advice centres such as business development, health insurance, employers' liability </a:t>
            </a:r>
            <a:r>
              <a:rPr lang="en-US" dirty="0"/>
              <a:t>insurance association</a:t>
            </a:r>
            <a:r>
              <a:rPr lang="en-GB" dirty="0"/>
              <a:t> </a:t>
            </a:r>
            <a:br>
              <a:rPr lang="en-GB" dirty="0"/>
            </a:br>
            <a:r>
              <a:rPr lang="en-GB" dirty="0"/>
              <a:t>or use of best practices from other SMEs.</a:t>
            </a:r>
          </a:p>
          <a:p>
            <a:endParaRPr lang="en-GB" sz="900" dirty="0"/>
          </a:p>
          <a:p>
            <a:r>
              <a:rPr lang="en-GB" dirty="0"/>
              <a:t>How can all learning, especially in the second phase, be supported electronically? </a:t>
            </a:r>
            <a:br>
              <a:rPr lang="en-GB" dirty="0"/>
            </a:br>
            <a:endParaRPr lang="en-GB" sz="900" dirty="0"/>
          </a:p>
          <a:p>
            <a:pPr marL="720725" indent="-366713">
              <a:buFont typeface="Wingdings"/>
              <a:buChar char="à"/>
            </a:pPr>
            <a:r>
              <a:rPr lang="en-GB" dirty="0"/>
              <a:t>provision of learning material, literature, etc.</a:t>
            </a:r>
          </a:p>
          <a:p>
            <a:pPr marL="720725" indent="-366713">
              <a:buFont typeface="Wingdings"/>
              <a:buChar char="à"/>
            </a:pPr>
            <a:r>
              <a:rPr lang="en-GB" dirty="0"/>
              <a:t>e-learning, creation of an information and cooperation platform with dialogues between teacher and participant and between participants themselves</a:t>
            </a:r>
          </a:p>
          <a:p>
            <a:pPr marL="720725" indent="-366713">
              <a:buFont typeface="Wingdings"/>
              <a:buChar char="à"/>
            </a:pPr>
            <a:r>
              <a:rPr lang="en-US" dirty="0"/>
              <a:t>online forum – individually or in group chat</a:t>
            </a:r>
            <a:endParaRPr lang="en-GB" dirty="0"/>
          </a:p>
        </p:txBody>
      </p:sp>
    </p:spTree>
    <p:extLst>
      <p:ext uri="{BB962C8B-B14F-4D97-AF65-F5344CB8AC3E}">
        <p14:creationId xmlns:p14="http://schemas.microsoft.com/office/powerpoint/2010/main" val="1697878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89348" y="39762"/>
            <a:ext cx="8352928" cy="580926"/>
          </a:xfrm>
        </p:spPr>
        <p:txBody>
          <a:bodyPr/>
          <a:lstStyle/>
          <a:p>
            <a:r>
              <a:rPr lang="en-GB" sz="2800" dirty="0">
                <a:solidFill>
                  <a:srgbClr val="00B0F0"/>
                </a:solidFill>
                <a:latin typeface="Arial" panose="020B0604020202020204" pitchFamily="34" charset="0"/>
                <a:cs typeface="Arial" panose="020B0604020202020204" pitchFamily="34" charset="0"/>
              </a:rPr>
              <a:t>KAIN – 3</a:t>
            </a:r>
            <a:r>
              <a:rPr lang="en-GB" sz="2800" baseline="30000" dirty="0">
                <a:solidFill>
                  <a:srgbClr val="00B0F0"/>
                </a:solidFill>
                <a:latin typeface="Arial" panose="020B0604020202020204" pitchFamily="34" charset="0"/>
                <a:cs typeface="Arial" panose="020B0604020202020204" pitchFamily="34" charset="0"/>
              </a:rPr>
              <a:t>rd</a:t>
            </a:r>
            <a:r>
              <a:rPr lang="en-GB" sz="2800" dirty="0">
                <a:solidFill>
                  <a:srgbClr val="00B0F0"/>
                </a:solidFill>
                <a:latin typeface="Arial" panose="020B0604020202020204" pitchFamily="34" charset="0"/>
                <a:cs typeface="Arial" panose="020B0604020202020204" pitchFamily="34" charset="0"/>
              </a:rPr>
              <a:t> phase: </a:t>
            </a:r>
            <a:r>
              <a:rPr lang="en-US" sz="2800" dirty="0">
                <a:solidFill>
                  <a:srgbClr val="00B0F0"/>
                </a:solidFill>
                <a:latin typeface="Arial" panose="020B0604020202020204" pitchFamily="34" charset="0"/>
                <a:cs typeface="Arial" panose="020B0604020202020204" pitchFamily="34" charset="0"/>
              </a:rPr>
              <a:t>Individual project presentation (report) and reflection</a:t>
            </a:r>
            <a:r>
              <a:rPr lang="en-GB" sz="2800" dirty="0">
                <a:solidFill>
                  <a:srgbClr val="00B0F0"/>
                </a:solidFill>
                <a:latin typeface="Arial" panose="020B0604020202020204" pitchFamily="34" charset="0"/>
                <a:cs typeface="Arial" panose="020B0604020202020204" pitchFamily="34" charset="0"/>
              </a:rPr>
              <a:t> </a:t>
            </a:r>
          </a:p>
        </p:txBody>
      </p:sp>
      <p:sp>
        <p:nvSpPr>
          <p:cNvPr id="3" name="Inhaltsplatzhalter 2"/>
          <p:cNvSpPr>
            <a:spLocks noGrp="1"/>
          </p:cNvSpPr>
          <p:nvPr>
            <p:ph idx="1"/>
          </p:nvPr>
        </p:nvSpPr>
        <p:spPr/>
        <p:txBody>
          <a:bodyPr>
            <a:normAutofit/>
          </a:bodyPr>
          <a:lstStyle/>
          <a:p>
            <a:pPr marL="0" indent="0">
              <a:buNone/>
            </a:pPr>
            <a:r>
              <a:rPr lang="en-US" b="1" dirty="0"/>
              <a:t>Goals and tasks:</a:t>
            </a:r>
          </a:p>
          <a:p>
            <a:pPr lvl="0"/>
            <a:r>
              <a:rPr lang="en-US" dirty="0"/>
              <a:t>reflection (evaluation) about the success in the dimensions of individual, operational and structural changes and the change process</a:t>
            </a:r>
          </a:p>
          <a:p>
            <a:pPr lvl="0"/>
            <a:r>
              <a:rPr lang="en-US" dirty="0"/>
              <a:t>identifying supportive and obstructive conditions of change processes and</a:t>
            </a:r>
          </a:p>
          <a:p>
            <a:pPr lvl="0"/>
            <a:r>
              <a:rPr lang="en-US" dirty="0"/>
              <a:t>derivation of “lessons learned” for further change processes</a:t>
            </a:r>
          </a:p>
        </p:txBody>
      </p:sp>
    </p:spTree>
    <p:extLst>
      <p:ext uri="{BB962C8B-B14F-4D97-AF65-F5344CB8AC3E}">
        <p14:creationId xmlns:p14="http://schemas.microsoft.com/office/powerpoint/2010/main" val="9938533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118993" y="116632"/>
            <a:ext cx="7929667" cy="580926"/>
          </a:xfrm>
        </p:spPr>
        <p:txBody>
          <a:bodyPr/>
          <a:lstStyle/>
          <a:p>
            <a:r>
              <a:rPr lang="en-US" sz="3600" dirty="0">
                <a:solidFill>
                  <a:srgbClr val="00B0F0"/>
                </a:solidFill>
                <a:latin typeface="Arial" panose="020B0604020202020204" pitchFamily="34" charset="0"/>
                <a:cs typeface="Arial" panose="020B0604020202020204" pitchFamily="34" charset="0"/>
              </a:rPr>
              <a:t>Why is KAIN a successful approach?</a:t>
            </a:r>
          </a:p>
        </p:txBody>
      </p:sp>
      <p:sp>
        <p:nvSpPr>
          <p:cNvPr id="3" name="Inhaltsplatzhalter 2"/>
          <p:cNvSpPr>
            <a:spLocks noGrp="1"/>
          </p:cNvSpPr>
          <p:nvPr>
            <p:ph idx="1"/>
          </p:nvPr>
        </p:nvSpPr>
        <p:spPr>
          <a:xfrm>
            <a:off x="536895" y="1600200"/>
            <a:ext cx="11006356" cy="4781128"/>
          </a:xfrm>
        </p:spPr>
        <p:txBody>
          <a:bodyPr>
            <a:normAutofit fontScale="92500" lnSpcReduction="20000"/>
          </a:bodyPr>
          <a:lstStyle/>
          <a:p>
            <a:pPr marL="0" indent="0">
              <a:buNone/>
            </a:pPr>
            <a:r>
              <a:rPr lang="en-US" dirty="0"/>
              <a:t>The methodological framework (training method) </a:t>
            </a:r>
            <a:r>
              <a:rPr lang="en-US" b="1" dirty="0"/>
              <a:t>KAIN </a:t>
            </a:r>
          </a:p>
          <a:p>
            <a:r>
              <a:rPr lang="en-US" dirty="0"/>
              <a:t>takes particular account of the </a:t>
            </a:r>
            <a:r>
              <a:rPr lang="en-US" b="1" dirty="0"/>
              <a:t>individual experience </a:t>
            </a:r>
            <a:r>
              <a:rPr lang="en-US" dirty="0"/>
              <a:t>of participants</a:t>
            </a:r>
          </a:p>
          <a:p>
            <a:r>
              <a:rPr lang="en-US" dirty="0"/>
              <a:t>creates a common </a:t>
            </a:r>
            <a:r>
              <a:rPr lang="en-US" b="1" dirty="0"/>
              <a:t>knowledge</a:t>
            </a:r>
            <a:r>
              <a:rPr lang="en-US" dirty="0"/>
              <a:t> base for participants with different backgrounds in training and consulting processes </a:t>
            </a:r>
          </a:p>
          <a:p>
            <a:r>
              <a:rPr lang="en-US" dirty="0"/>
              <a:t>shows </a:t>
            </a:r>
            <a:r>
              <a:rPr lang="en-US" b="1" dirty="0"/>
              <a:t>possibilities to change </a:t>
            </a:r>
            <a:r>
              <a:rPr lang="en-US" dirty="0"/>
              <a:t>and improve the situation of the participants on site for the pursuit of project goals and change measures</a:t>
            </a:r>
          </a:p>
          <a:p>
            <a:r>
              <a:rPr lang="en-US" dirty="0"/>
              <a:t>sharpens the knowledge of possible </a:t>
            </a:r>
            <a:r>
              <a:rPr lang="en-US" b="1" dirty="0"/>
              <a:t>needs</a:t>
            </a:r>
            <a:r>
              <a:rPr lang="en-US" dirty="0"/>
              <a:t> for change </a:t>
            </a:r>
          </a:p>
          <a:p>
            <a:r>
              <a:rPr lang="en-US" b="1" dirty="0"/>
              <a:t>enables</a:t>
            </a:r>
            <a:r>
              <a:rPr lang="en-US" dirty="0"/>
              <a:t> those involved participants to design the right measures and implement them correctly.</a:t>
            </a:r>
          </a:p>
          <a:p>
            <a:endParaRPr lang="en-US" dirty="0"/>
          </a:p>
        </p:txBody>
      </p:sp>
    </p:spTree>
    <p:extLst>
      <p:ext uri="{BB962C8B-B14F-4D97-AF65-F5344CB8AC3E}">
        <p14:creationId xmlns:p14="http://schemas.microsoft.com/office/powerpoint/2010/main" val="4026499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3875714" y="116632"/>
            <a:ext cx="7197754" cy="520931"/>
          </a:xfrm>
        </p:spPr>
        <p:txBody>
          <a:bodyPr/>
          <a:lstStyle/>
          <a:p>
            <a:pPr algn="ctr"/>
            <a:r>
              <a:rPr lang="en-GB" sz="3600" dirty="0">
                <a:solidFill>
                  <a:srgbClr val="00B0F0"/>
                </a:solidFill>
                <a:latin typeface="Arial" panose="020B0604020202020204" pitchFamily="34" charset="0"/>
                <a:cs typeface="Arial" panose="020B0604020202020204" pitchFamily="34" charset="0"/>
              </a:rPr>
              <a:t>Discussion - Questions - Remarks</a:t>
            </a:r>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5231904" y="1870960"/>
            <a:ext cx="1622066" cy="3934305"/>
          </a:xfrm>
          <a:prstGeom prst="rect">
            <a:avLst/>
          </a:prstGeom>
        </p:spPr>
      </p:pic>
      <p:sp>
        <p:nvSpPr>
          <p:cNvPr id="3" name="Textfeld 2"/>
          <p:cNvSpPr txBox="1"/>
          <p:nvPr/>
        </p:nvSpPr>
        <p:spPr>
          <a:xfrm rot="1800000">
            <a:off x="6455284" y="1744584"/>
            <a:ext cx="351378" cy="707886"/>
          </a:xfrm>
          <a:prstGeom prst="rect">
            <a:avLst/>
          </a:prstGeom>
          <a:noFill/>
        </p:spPr>
        <p:txBody>
          <a:bodyPr wrap="none" rtlCol="0">
            <a:spAutoFit/>
          </a:bodyPr>
          <a:lstStyle/>
          <a:p>
            <a:r>
              <a:rPr lang="de-DE" sz="4000" b="1" dirty="0"/>
              <a:t>!</a:t>
            </a:r>
          </a:p>
        </p:txBody>
      </p:sp>
    </p:spTree>
    <p:extLst>
      <p:ext uri="{BB962C8B-B14F-4D97-AF65-F5344CB8AC3E}">
        <p14:creationId xmlns:p14="http://schemas.microsoft.com/office/powerpoint/2010/main" val="14915477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118993" y="116632"/>
            <a:ext cx="7929667" cy="580926"/>
          </a:xfrm>
        </p:spPr>
        <p:txBody>
          <a:bodyPr/>
          <a:lstStyle/>
          <a:p>
            <a:r>
              <a:rPr lang="en-US" sz="3600" dirty="0">
                <a:solidFill>
                  <a:srgbClr val="00B0F0"/>
                </a:solidFill>
                <a:latin typeface="Arial" panose="020B0604020202020204" pitchFamily="34" charset="0"/>
                <a:cs typeface="Arial" panose="020B0604020202020204" pitchFamily="34" charset="0"/>
              </a:rPr>
              <a:t>Consulting</a:t>
            </a:r>
          </a:p>
        </p:txBody>
      </p:sp>
      <p:sp>
        <p:nvSpPr>
          <p:cNvPr id="3" name="Inhaltsplatzhalter 2"/>
          <p:cNvSpPr>
            <a:spLocks noGrp="1"/>
          </p:cNvSpPr>
          <p:nvPr>
            <p:ph idx="1"/>
          </p:nvPr>
        </p:nvSpPr>
        <p:spPr>
          <a:xfrm>
            <a:off x="592822" y="878747"/>
            <a:ext cx="11006356" cy="4781128"/>
          </a:xfrm>
        </p:spPr>
        <p:txBody>
          <a:bodyPr>
            <a:noAutofit/>
          </a:bodyPr>
          <a:lstStyle/>
          <a:p>
            <a:pPr marL="0" indent="0">
              <a:buNone/>
            </a:pPr>
            <a:r>
              <a:rPr lang="en-US" sz="2800" dirty="0"/>
              <a:t>Consulting is (has to be) focused on the needs of the companies and people involved. - Each consulting process is unique.</a:t>
            </a:r>
          </a:p>
          <a:p>
            <a:pPr marL="0" indent="0">
              <a:buNone/>
            </a:pPr>
            <a:r>
              <a:rPr lang="en-US" sz="2800" dirty="0"/>
              <a:t>The requested support from the consultants large (polarized)</a:t>
            </a:r>
          </a:p>
          <a:p>
            <a:pPr marL="0" indent="0">
              <a:buNone/>
            </a:pPr>
            <a:r>
              <a:rPr lang="en-US" sz="2800" dirty="0"/>
              <a:t>• from a rather simple general consultation in the sense of passing on relevant information</a:t>
            </a:r>
          </a:p>
          <a:p>
            <a:pPr marL="0" indent="0">
              <a:buNone/>
            </a:pPr>
            <a:r>
              <a:rPr lang="en-US" sz="2800" dirty="0"/>
              <a:t>• to an intensive accompaniment in the sense of coaching.</a:t>
            </a:r>
          </a:p>
          <a:p>
            <a:pPr marL="0" indent="0">
              <a:buNone/>
            </a:pPr>
            <a:endParaRPr lang="en-US" sz="2800" dirty="0"/>
          </a:p>
          <a:p>
            <a:pPr marL="0" indent="0">
              <a:buNone/>
            </a:pPr>
            <a:r>
              <a:rPr lang="en-US" sz="2800" dirty="0"/>
              <a:t>In individual cases, it is usually necessary to consider what kind of support is needed to enable the individual participant to pursue his or her individual and in general the company’s project goals.</a:t>
            </a:r>
          </a:p>
        </p:txBody>
      </p:sp>
    </p:spTree>
    <p:extLst>
      <p:ext uri="{BB962C8B-B14F-4D97-AF65-F5344CB8AC3E}">
        <p14:creationId xmlns:p14="http://schemas.microsoft.com/office/powerpoint/2010/main" val="39257337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118993" y="116632"/>
            <a:ext cx="7929667" cy="580926"/>
          </a:xfrm>
        </p:spPr>
        <p:txBody>
          <a:bodyPr/>
          <a:lstStyle/>
          <a:p>
            <a:r>
              <a:rPr lang="en-US" sz="3600" dirty="0">
                <a:solidFill>
                  <a:srgbClr val="00B0F0"/>
                </a:solidFill>
                <a:latin typeface="Arial" panose="020B0604020202020204" pitchFamily="34" charset="0"/>
                <a:cs typeface="Arial" panose="020B0604020202020204" pitchFamily="34" charset="0"/>
              </a:rPr>
              <a:t>The role of a Consulter</a:t>
            </a:r>
          </a:p>
        </p:txBody>
      </p:sp>
      <p:sp>
        <p:nvSpPr>
          <p:cNvPr id="3" name="Inhaltsplatzhalter 2"/>
          <p:cNvSpPr>
            <a:spLocks noGrp="1"/>
          </p:cNvSpPr>
          <p:nvPr>
            <p:ph idx="1"/>
          </p:nvPr>
        </p:nvSpPr>
        <p:spPr>
          <a:xfrm>
            <a:off x="592822" y="878747"/>
            <a:ext cx="11006356" cy="4781128"/>
          </a:xfrm>
        </p:spPr>
        <p:txBody>
          <a:bodyPr>
            <a:noAutofit/>
          </a:bodyPr>
          <a:lstStyle/>
          <a:p>
            <a:pPr marL="0" indent="0">
              <a:buNone/>
            </a:pPr>
            <a:r>
              <a:rPr lang="en-US" sz="2800" dirty="0"/>
              <a:t>A consulter accompanies, supports and promotes change processes, here: in companies, organizations and/or administrations.</a:t>
            </a:r>
          </a:p>
          <a:p>
            <a:pPr marL="0" indent="0">
              <a:buNone/>
            </a:pPr>
            <a:r>
              <a:rPr lang="en-US" sz="2800" dirty="0"/>
              <a:t>• Consulters can perceive conflicts and the unpredictable with intuition and attentive composure. They can think out of the (future) potential and point out orientations.</a:t>
            </a:r>
          </a:p>
          <a:p>
            <a:pPr marL="0" indent="0">
              <a:buNone/>
            </a:pPr>
            <a:r>
              <a:rPr lang="en-US" sz="2800" dirty="0"/>
              <a:t>• They need a sure-footedness walk on unexplored terrain towards the future. Consulters open up protected spaces in which teams with their topics can and should show themselves in all their complexity - both in terms of content and emotion. Knowledge, worries and visions that were hidden become visible, audible and perceptible.</a:t>
            </a:r>
          </a:p>
          <a:p>
            <a:pPr marL="0" indent="0">
              <a:buNone/>
            </a:pPr>
            <a:r>
              <a:rPr lang="en-US" sz="2800" dirty="0"/>
              <a:t>• This creates sustainable clarity. The expanded view brought to light by facilitating enables the comprehensive design of future solution and service quality.</a:t>
            </a:r>
          </a:p>
        </p:txBody>
      </p:sp>
    </p:spTree>
    <p:extLst>
      <p:ext uri="{BB962C8B-B14F-4D97-AF65-F5344CB8AC3E}">
        <p14:creationId xmlns:p14="http://schemas.microsoft.com/office/powerpoint/2010/main" val="30562489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8228" y="116632"/>
            <a:ext cx="7040432" cy="580926"/>
          </a:xfrm>
        </p:spPr>
        <p:txBody>
          <a:bodyPr/>
          <a:lstStyle/>
          <a:p>
            <a:r>
              <a:rPr lang="en-US" sz="3600" dirty="0">
                <a:solidFill>
                  <a:srgbClr val="00B0F0"/>
                </a:solidFill>
                <a:latin typeface="Arial" panose="020B0604020202020204" pitchFamily="34" charset="0"/>
                <a:cs typeface="Arial" panose="020B0604020202020204" pitchFamily="34" charset="0"/>
              </a:rPr>
              <a:t>Dialogue</a:t>
            </a:r>
          </a:p>
        </p:txBody>
      </p:sp>
      <p:sp>
        <p:nvSpPr>
          <p:cNvPr id="3" name="Inhaltsplatzhalter 2"/>
          <p:cNvSpPr>
            <a:spLocks noGrp="1"/>
          </p:cNvSpPr>
          <p:nvPr>
            <p:ph idx="1"/>
          </p:nvPr>
        </p:nvSpPr>
        <p:spPr>
          <a:xfrm>
            <a:off x="592822" y="878747"/>
            <a:ext cx="11006356" cy="4781128"/>
          </a:xfrm>
        </p:spPr>
        <p:txBody>
          <a:bodyPr>
            <a:noAutofit/>
          </a:bodyPr>
          <a:lstStyle/>
          <a:p>
            <a:pPr marL="0" indent="0" algn="l">
              <a:buNone/>
            </a:pPr>
            <a:r>
              <a:rPr lang="en-US" sz="2800" b="0" i="0" u="none" strike="noStrike" baseline="0" dirty="0">
                <a:solidFill>
                  <a:srgbClr val="000000"/>
                </a:solidFill>
              </a:rPr>
              <a:t>„… means equal participation in a process of reflection and of becoming familiar with each other in respect to issues and functions to be addressed.“ </a:t>
            </a:r>
            <a:r>
              <a:rPr lang="de-DE" sz="1800" b="0" i="0" u="none" strike="noStrike" baseline="0" dirty="0">
                <a:solidFill>
                  <a:srgbClr val="7F7F7F"/>
                </a:solidFill>
                <a:latin typeface="CIDFont+F1"/>
              </a:rPr>
              <a:t>(</a:t>
            </a:r>
            <a:r>
              <a:rPr lang="de-DE" sz="1800" b="0" i="0" u="none" strike="noStrike" baseline="0" dirty="0" err="1">
                <a:solidFill>
                  <a:srgbClr val="7F7F7F"/>
                </a:solidFill>
                <a:latin typeface="CIDFont+F1"/>
              </a:rPr>
              <a:t>Aarnio</a:t>
            </a:r>
            <a:r>
              <a:rPr lang="de-DE" sz="1800" b="0" i="0" u="none" strike="noStrike" baseline="0" dirty="0">
                <a:solidFill>
                  <a:srgbClr val="7F7F7F"/>
                </a:solidFill>
                <a:latin typeface="CIDFont+F1"/>
              </a:rPr>
              <a:t> und </a:t>
            </a:r>
            <a:r>
              <a:rPr lang="de-DE" sz="1800" b="0" i="0" u="none" strike="noStrike" baseline="0" dirty="0" err="1">
                <a:solidFill>
                  <a:srgbClr val="7F7F7F"/>
                </a:solidFill>
                <a:latin typeface="CIDFont+F1"/>
              </a:rPr>
              <a:t>Enquvist</a:t>
            </a:r>
            <a:r>
              <a:rPr lang="de-DE" sz="1800" b="0" i="0" u="none" strike="noStrike" baseline="0" dirty="0">
                <a:solidFill>
                  <a:srgbClr val="7F7F7F"/>
                </a:solidFill>
                <a:latin typeface="CIDFont+F1"/>
              </a:rPr>
              <a:t>, 2001)</a:t>
            </a:r>
          </a:p>
          <a:p>
            <a:pPr marL="0" indent="0" algn="l">
              <a:buNone/>
            </a:pPr>
            <a:endParaRPr lang="de-DE" sz="2800" b="0" i="0" u="none" strike="noStrike" baseline="0" dirty="0">
              <a:solidFill>
                <a:srgbClr val="000000"/>
              </a:solidFill>
              <a:latin typeface="CIDFont+F1"/>
            </a:endParaRPr>
          </a:p>
          <a:p>
            <a:pPr marL="0" indent="0" algn="l">
              <a:buNone/>
            </a:pPr>
            <a:r>
              <a:rPr lang="de-DE" sz="2800" b="0" i="0" u="none" strike="noStrike" baseline="0" dirty="0" err="1">
                <a:solidFill>
                  <a:srgbClr val="000000"/>
                </a:solidFill>
                <a:latin typeface="CIDFont+F1"/>
              </a:rPr>
              <a:t>Dialogue</a:t>
            </a:r>
            <a:r>
              <a:rPr lang="de-DE" sz="1800" b="0" i="0" u="none" strike="noStrike" baseline="0" dirty="0">
                <a:solidFill>
                  <a:srgbClr val="000000"/>
                </a:solidFill>
                <a:latin typeface="CIDFont+F1"/>
              </a:rPr>
              <a:t> </a:t>
            </a:r>
            <a:r>
              <a:rPr lang="de-DE" sz="1800" b="0" i="0" u="none" strike="noStrike" baseline="0" dirty="0">
                <a:solidFill>
                  <a:srgbClr val="7F7F7F"/>
                </a:solidFill>
                <a:latin typeface="CIDFont+F1"/>
              </a:rPr>
              <a:t>(Bohm, Isaacs)</a:t>
            </a:r>
          </a:p>
          <a:p>
            <a:pPr algn="l"/>
            <a:r>
              <a:rPr lang="en-US" sz="2400" b="0" i="0" u="none" strike="noStrike" baseline="0" dirty="0">
                <a:solidFill>
                  <a:srgbClr val="000000"/>
                </a:solidFill>
              </a:rPr>
              <a:t>Free flow of meaning             consolidation</a:t>
            </a:r>
          </a:p>
          <a:p>
            <a:pPr algn="l"/>
            <a:r>
              <a:rPr lang="en-US" sz="2400" b="0" i="0" u="none" strike="noStrike" baseline="0" dirty="0">
                <a:solidFill>
                  <a:srgbClr val="000000"/>
                </a:solidFill>
              </a:rPr>
              <a:t>Permission of mistakes and considered as gain          win-win</a:t>
            </a:r>
          </a:p>
          <a:p>
            <a:pPr algn="l"/>
            <a:r>
              <a:rPr lang="en-US" sz="2400" b="0" i="0" u="none" strike="noStrike" baseline="0" dirty="0">
                <a:solidFill>
                  <a:srgbClr val="000000"/>
                </a:solidFill>
              </a:rPr>
              <a:t>Perceiving other points of view</a:t>
            </a:r>
          </a:p>
          <a:p>
            <a:pPr algn="l"/>
            <a:r>
              <a:rPr lang="en-US" sz="2400" b="0" i="0" u="none" strike="noStrike" baseline="0" dirty="0">
                <a:solidFill>
                  <a:srgbClr val="000000"/>
                </a:solidFill>
              </a:rPr>
              <a:t>Reflection on one's own presumptions</a:t>
            </a:r>
          </a:p>
          <a:p>
            <a:pPr marL="0" indent="0" algn="l">
              <a:buNone/>
            </a:pPr>
            <a:r>
              <a:rPr lang="de-DE" sz="2800" b="0" i="0" u="none" strike="noStrike" baseline="0" dirty="0">
                <a:solidFill>
                  <a:srgbClr val="000000"/>
                </a:solidFill>
                <a:latin typeface="Calibri" panose="020F0502020204030204" pitchFamily="34" charset="0"/>
                <a:cs typeface="Calibri" panose="020F0502020204030204" pitchFamily="34" charset="0"/>
              </a:rPr>
              <a:t>       Learning (</a:t>
            </a:r>
            <a:r>
              <a:rPr lang="de-DE" sz="2800" b="0" i="0" u="none" strike="noStrike" baseline="0" dirty="0" err="1">
                <a:solidFill>
                  <a:srgbClr val="000000"/>
                </a:solidFill>
                <a:latin typeface="Calibri" panose="020F0502020204030204" pitchFamily="34" charset="0"/>
                <a:cs typeface="Calibri" panose="020F0502020204030204" pitchFamily="34" charset="0"/>
              </a:rPr>
              <a:t>together</a:t>
            </a:r>
            <a:r>
              <a:rPr lang="de-DE" sz="2800" b="0" i="0" u="none" strike="noStrike" baseline="0" dirty="0">
                <a:solidFill>
                  <a:srgbClr val="000000"/>
                </a:solidFill>
                <a:latin typeface="Calibri" panose="020F0502020204030204" pitchFamily="34" charset="0"/>
                <a:cs typeface="Calibri" panose="020F0502020204030204" pitchFamily="34" charset="0"/>
              </a:rPr>
              <a:t>)</a:t>
            </a:r>
            <a:endParaRPr lang="en-US" sz="2800" dirty="0">
              <a:latin typeface="Calibri" panose="020F0502020204030204" pitchFamily="34" charset="0"/>
              <a:cs typeface="Calibri" panose="020F0502020204030204" pitchFamily="34" charset="0"/>
            </a:endParaRPr>
          </a:p>
        </p:txBody>
      </p:sp>
      <p:sp>
        <p:nvSpPr>
          <p:cNvPr id="4" name="Pfeil: nach rechts 3">
            <a:extLst>
              <a:ext uri="{FF2B5EF4-FFF2-40B4-BE49-F238E27FC236}">
                <a16:creationId xmlns:a16="http://schemas.microsoft.com/office/drawing/2014/main" id="{AC4414C6-753E-4B09-B368-49F5AB211940}"/>
              </a:ext>
            </a:extLst>
          </p:cNvPr>
          <p:cNvSpPr/>
          <p:nvPr/>
        </p:nvSpPr>
        <p:spPr>
          <a:xfrm>
            <a:off x="3758267" y="3347207"/>
            <a:ext cx="542181" cy="3271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Pfeil: nach rechts 4">
            <a:extLst>
              <a:ext uri="{FF2B5EF4-FFF2-40B4-BE49-F238E27FC236}">
                <a16:creationId xmlns:a16="http://schemas.microsoft.com/office/drawing/2014/main" id="{67DBA512-896A-4783-A1B3-159FCA567EC4}"/>
              </a:ext>
            </a:extLst>
          </p:cNvPr>
          <p:cNvSpPr/>
          <p:nvPr/>
        </p:nvSpPr>
        <p:spPr>
          <a:xfrm>
            <a:off x="6779702" y="3781338"/>
            <a:ext cx="542181" cy="3271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Pfeil: nach rechts 5">
            <a:extLst>
              <a:ext uri="{FF2B5EF4-FFF2-40B4-BE49-F238E27FC236}">
                <a16:creationId xmlns:a16="http://schemas.microsoft.com/office/drawing/2014/main" id="{7A7B1EB3-281F-4EEE-9D46-98CBE553D31B}"/>
              </a:ext>
            </a:extLst>
          </p:cNvPr>
          <p:cNvSpPr/>
          <p:nvPr/>
        </p:nvSpPr>
        <p:spPr>
          <a:xfrm>
            <a:off x="471181" y="5143849"/>
            <a:ext cx="542181" cy="3271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16298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8228" y="116632"/>
            <a:ext cx="7040432" cy="580926"/>
          </a:xfrm>
        </p:spPr>
        <p:txBody>
          <a:bodyPr/>
          <a:lstStyle/>
          <a:p>
            <a:r>
              <a:rPr lang="en-US" sz="3600" dirty="0">
                <a:solidFill>
                  <a:srgbClr val="00B0F0"/>
                </a:solidFill>
                <a:latin typeface="Arial" panose="020B0604020202020204" pitchFamily="34" charset="0"/>
                <a:cs typeface="Arial" panose="020B0604020202020204" pitchFamily="34" charset="0"/>
              </a:rPr>
              <a:t>Characteristics of the Dialogue</a:t>
            </a:r>
          </a:p>
        </p:txBody>
      </p:sp>
      <p:sp>
        <p:nvSpPr>
          <p:cNvPr id="3" name="Inhaltsplatzhalter 2"/>
          <p:cNvSpPr>
            <a:spLocks noGrp="1"/>
          </p:cNvSpPr>
          <p:nvPr>
            <p:ph idx="1"/>
          </p:nvPr>
        </p:nvSpPr>
        <p:spPr>
          <a:xfrm>
            <a:off x="592822" y="1130417"/>
            <a:ext cx="11006356" cy="4781128"/>
          </a:xfrm>
        </p:spPr>
        <p:txBody>
          <a:bodyPr>
            <a:noAutofit/>
          </a:bodyPr>
          <a:lstStyle/>
          <a:p>
            <a:pPr algn="l"/>
            <a:r>
              <a:rPr lang="en-US" sz="2800" dirty="0">
                <a:latin typeface="Calibri" panose="020F0502020204030204" pitchFamily="34" charset="0"/>
                <a:cs typeface="Calibri" panose="020F0502020204030204" pitchFamily="34" charset="0"/>
              </a:rPr>
              <a:t>A dialogue is the open exchange of thoughts and ideas.</a:t>
            </a:r>
          </a:p>
          <a:p>
            <a:pPr algn="l"/>
            <a:r>
              <a:rPr lang="en-US" sz="2800" dirty="0">
                <a:latin typeface="Calibri" panose="020F0502020204030204" pitchFamily="34" charset="0"/>
                <a:cs typeface="Calibri" panose="020F0502020204030204" pitchFamily="34" charset="0"/>
              </a:rPr>
              <a:t>It is important that everyone participates.</a:t>
            </a:r>
          </a:p>
          <a:p>
            <a:pPr algn="l"/>
            <a:r>
              <a:rPr lang="en-US" sz="2800" dirty="0">
                <a:latin typeface="Calibri" panose="020F0502020204030204" pitchFamily="34" charset="0"/>
                <a:cs typeface="Calibri" panose="020F0502020204030204" pitchFamily="34" charset="0"/>
              </a:rPr>
              <a:t>All participants in the dialogue have equal rights; hierarchical authority has no priority.</a:t>
            </a:r>
          </a:p>
          <a:p>
            <a:pPr algn="l"/>
            <a:r>
              <a:rPr lang="en-US" sz="2800" dirty="0">
                <a:latin typeface="Calibri" panose="020F0502020204030204" pitchFamily="34" charset="0"/>
                <a:cs typeface="Calibri" panose="020F0502020204030204" pitchFamily="34" charset="0"/>
              </a:rPr>
              <a:t>The dialogue lives from the free flow of opinions between the people involved (bringing them together).</a:t>
            </a:r>
          </a:p>
          <a:p>
            <a:pPr algn="l"/>
            <a:r>
              <a:rPr lang="en-US" sz="2800" dirty="0">
                <a:latin typeface="Calibri" panose="020F0502020204030204" pitchFamily="34" charset="0"/>
                <a:cs typeface="Calibri" panose="020F0502020204030204" pitchFamily="34" charset="0"/>
              </a:rPr>
              <a:t>In the dialogue a "big picture" is created by an emerging question, to which everyone can contribute a part of the picture (even if it is incomplete or may seem insignificant). In a successful dialogue a common understanding develops.</a:t>
            </a:r>
          </a:p>
          <a:p>
            <a:pPr algn="l"/>
            <a:r>
              <a:rPr lang="en-US" sz="2800" dirty="0">
                <a:latin typeface="Calibri" panose="020F0502020204030204" pitchFamily="34" charset="0"/>
                <a:cs typeface="Calibri" panose="020F0502020204030204" pitchFamily="34" charset="0"/>
              </a:rPr>
              <a:t>In dialogue, the conversation continues even in difficult situations.</a:t>
            </a:r>
          </a:p>
          <a:p>
            <a:pPr algn="l"/>
            <a:r>
              <a:rPr lang="en-US" sz="2800" dirty="0">
                <a:latin typeface="Calibri" panose="020F0502020204030204" pitchFamily="34" charset="0"/>
                <a:cs typeface="Calibri" panose="020F0502020204030204" pitchFamily="34" charset="0"/>
              </a:rPr>
              <a:t>The goal is conscious agreement and joint action.</a:t>
            </a:r>
          </a:p>
        </p:txBody>
      </p:sp>
    </p:spTree>
    <p:extLst>
      <p:ext uri="{BB962C8B-B14F-4D97-AF65-F5344CB8AC3E}">
        <p14:creationId xmlns:p14="http://schemas.microsoft.com/office/powerpoint/2010/main" val="3172001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8228" y="116632"/>
            <a:ext cx="7040432" cy="580926"/>
          </a:xfrm>
        </p:spPr>
        <p:txBody>
          <a:bodyPr/>
          <a:lstStyle/>
          <a:p>
            <a:r>
              <a:rPr lang="en-US" sz="3600" dirty="0">
                <a:solidFill>
                  <a:srgbClr val="00B0F0"/>
                </a:solidFill>
                <a:latin typeface="Arial" panose="020B0604020202020204" pitchFamily="34" charset="0"/>
                <a:cs typeface="Arial" panose="020B0604020202020204" pitchFamily="34" charset="0"/>
              </a:rPr>
              <a:t>Dialogue &amp; Discussion</a:t>
            </a:r>
          </a:p>
        </p:txBody>
      </p:sp>
      <p:sp>
        <p:nvSpPr>
          <p:cNvPr id="3" name="Inhaltsplatzhalter 2"/>
          <p:cNvSpPr>
            <a:spLocks noGrp="1"/>
          </p:cNvSpPr>
          <p:nvPr>
            <p:ph idx="1"/>
          </p:nvPr>
        </p:nvSpPr>
        <p:spPr>
          <a:xfrm>
            <a:off x="592822" y="1130417"/>
            <a:ext cx="11006356" cy="4781128"/>
          </a:xfrm>
        </p:spPr>
        <p:txBody>
          <a:bodyPr>
            <a:noAutofit/>
          </a:bodyPr>
          <a:lstStyle/>
          <a:p>
            <a:pPr marL="0" indent="0" algn="l">
              <a:buNone/>
            </a:pPr>
            <a:r>
              <a:rPr lang="en-US" sz="3600" b="1" dirty="0">
                <a:solidFill>
                  <a:srgbClr val="00B050"/>
                </a:solidFill>
                <a:latin typeface="Calibri" panose="020F0502020204030204" pitchFamily="34" charset="0"/>
                <a:cs typeface="Calibri" panose="020F0502020204030204" pitchFamily="34" charset="0"/>
              </a:rPr>
              <a:t>Dialogue</a:t>
            </a:r>
            <a:r>
              <a:rPr lang="en-US" sz="2800" dirty="0">
                <a:latin typeface="Calibri" panose="020F0502020204030204" pitchFamily="34" charset="0"/>
                <a:cs typeface="Calibri" panose="020F0502020204030204" pitchFamily="34" charset="0"/>
              </a:rPr>
              <a:t> 					</a:t>
            </a:r>
            <a:r>
              <a:rPr lang="en-US" sz="3600" b="1" dirty="0">
                <a:solidFill>
                  <a:srgbClr val="FF0000"/>
                </a:solidFill>
                <a:latin typeface="Calibri" panose="020F0502020204030204" pitchFamily="34" charset="0"/>
                <a:cs typeface="Calibri" panose="020F0502020204030204" pitchFamily="34" charset="0"/>
              </a:rPr>
              <a:t>Discussion</a:t>
            </a:r>
          </a:p>
          <a:p>
            <a:pPr marL="0" indent="0" algn="l">
              <a:buNone/>
            </a:pPr>
            <a:r>
              <a:rPr lang="de-DE" sz="2800" b="0" i="0" u="none" strike="noStrike" baseline="0" dirty="0">
                <a:solidFill>
                  <a:srgbClr val="0033CD"/>
                </a:solidFill>
                <a:latin typeface="CIDFont+F3"/>
              </a:rPr>
              <a:t>• </a:t>
            </a:r>
            <a:r>
              <a:rPr lang="de-DE" sz="2800" b="0" i="0" u="none" strike="noStrike" baseline="0" dirty="0">
                <a:solidFill>
                  <a:srgbClr val="00B050"/>
                </a:solidFill>
                <a:latin typeface="CIDFont+F1"/>
              </a:rPr>
              <a:t>Free </a:t>
            </a:r>
            <a:r>
              <a:rPr lang="de-DE" sz="2800" b="0" i="0" u="none" strike="noStrike" baseline="0" dirty="0" err="1">
                <a:solidFill>
                  <a:srgbClr val="00B050"/>
                </a:solidFill>
                <a:latin typeface="CIDFont+F1"/>
              </a:rPr>
              <a:t>flow</a:t>
            </a:r>
            <a:r>
              <a:rPr lang="de-DE" sz="2800" b="0" i="0" u="none" strike="noStrike" baseline="0" dirty="0">
                <a:solidFill>
                  <a:srgbClr val="00B050"/>
                </a:solidFill>
                <a:latin typeface="CIDFont+F1"/>
              </a:rPr>
              <a:t> </a:t>
            </a:r>
            <a:r>
              <a:rPr lang="de-DE" sz="2800" b="0" i="0" u="none" strike="noStrike" baseline="0" dirty="0" err="1">
                <a:solidFill>
                  <a:srgbClr val="00B050"/>
                </a:solidFill>
                <a:latin typeface="CIDFont+F1"/>
              </a:rPr>
              <a:t>of</a:t>
            </a:r>
            <a:r>
              <a:rPr lang="de-DE" sz="2800" b="0" i="0" u="none" strike="noStrike" baseline="0" dirty="0">
                <a:solidFill>
                  <a:srgbClr val="00B050"/>
                </a:solidFill>
                <a:latin typeface="CIDFont+F1"/>
              </a:rPr>
              <a:t> </a:t>
            </a:r>
            <a:r>
              <a:rPr lang="de-DE" sz="2800" b="0" i="0" u="none" strike="noStrike" baseline="0" dirty="0" err="1">
                <a:solidFill>
                  <a:srgbClr val="00B050"/>
                </a:solidFill>
                <a:latin typeface="CIDFont+F1"/>
              </a:rPr>
              <a:t>meaning</a:t>
            </a:r>
            <a:r>
              <a:rPr lang="de-DE" sz="2800" dirty="0">
                <a:solidFill>
                  <a:srgbClr val="00B050"/>
                </a:solidFill>
                <a:latin typeface="CIDFont+F1"/>
              </a:rPr>
              <a:t> </a:t>
            </a:r>
            <a:r>
              <a:rPr lang="de-DE" sz="2800" b="0" i="0" u="none" strike="noStrike" baseline="0" dirty="0">
                <a:solidFill>
                  <a:srgbClr val="00B050"/>
                </a:solidFill>
                <a:latin typeface="CIDFont+F1"/>
              </a:rPr>
              <a:t>(Bohm)</a:t>
            </a:r>
            <a:r>
              <a:rPr lang="de-DE" sz="2800" b="0" i="0" u="none" strike="noStrike" baseline="0" dirty="0">
                <a:solidFill>
                  <a:srgbClr val="0033CD"/>
                </a:solidFill>
                <a:latin typeface="CIDFont+F1"/>
              </a:rPr>
              <a:t>		</a:t>
            </a:r>
            <a:r>
              <a:rPr lang="en-US" sz="2800" b="0" i="0" u="none" strike="noStrike" baseline="0" dirty="0">
                <a:solidFill>
                  <a:srgbClr val="FF0000"/>
                </a:solidFill>
                <a:latin typeface="CIDFont+F1"/>
              </a:rPr>
              <a:t>•</a:t>
            </a:r>
            <a:r>
              <a:rPr lang="en-US" sz="2800" b="0" i="0" u="none" strike="noStrike" baseline="0" dirty="0">
                <a:solidFill>
                  <a:srgbClr val="0033CD"/>
                </a:solidFill>
                <a:latin typeface="CIDFont+F1"/>
              </a:rPr>
              <a:t> </a:t>
            </a:r>
            <a:r>
              <a:rPr lang="en-US" sz="2800" b="0" i="0" u="none" strike="noStrike" baseline="0" dirty="0">
                <a:solidFill>
                  <a:srgbClr val="FF0000"/>
                </a:solidFill>
                <a:latin typeface="CIDFont+F1"/>
              </a:rPr>
              <a:t>(Latin) Root: cut into pieces, </a:t>
            </a:r>
            <a:br>
              <a:rPr lang="en-US" sz="2800" b="0" i="0" u="none" strike="noStrike" baseline="0" dirty="0">
                <a:solidFill>
                  <a:srgbClr val="0033CD"/>
                </a:solidFill>
                <a:latin typeface="CIDFont+F1"/>
              </a:rPr>
            </a:br>
            <a:r>
              <a:rPr lang="de-DE" sz="2800" b="0" i="0" u="none" strike="noStrike" baseline="0" dirty="0">
                <a:solidFill>
                  <a:srgbClr val="0033CD"/>
                </a:solidFill>
                <a:latin typeface="CIDFont+F2"/>
              </a:rPr>
              <a:t>              </a:t>
            </a:r>
            <a:r>
              <a:rPr lang="de-DE" sz="2800" b="1" i="0" u="none" strike="noStrike" baseline="0" dirty="0">
                <a:solidFill>
                  <a:srgbClr val="00B050"/>
                </a:solidFill>
                <a:latin typeface="CIDFont+F2"/>
              </a:rPr>
              <a:t>Consolidation</a:t>
            </a:r>
            <a:r>
              <a:rPr lang="de-DE" sz="2800" b="0" i="0" u="none" strike="noStrike" baseline="0" dirty="0">
                <a:solidFill>
                  <a:srgbClr val="00B050"/>
                </a:solidFill>
                <a:latin typeface="CIDFont+F2"/>
              </a:rPr>
              <a:t>	</a:t>
            </a:r>
            <a:r>
              <a:rPr lang="de-DE" sz="2800" b="0" i="0" u="none" strike="noStrike" baseline="0" dirty="0">
                <a:solidFill>
                  <a:srgbClr val="0033CD"/>
                </a:solidFill>
                <a:latin typeface="CIDFont+F2"/>
              </a:rPr>
              <a:t>		    </a:t>
            </a:r>
            <a:r>
              <a:rPr lang="de-DE" sz="2800" b="0" i="0" u="none" strike="noStrike" baseline="0" dirty="0" err="1">
                <a:solidFill>
                  <a:srgbClr val="0033CD"/>
                </a:solidFill>
                <a:latin typeface="CIDFont+F2"/>
              </a:rPr>
              <a:t>dismember</a:t>
            </a:r>
            <a:r>
              <a:rPr lang="de-DE" sz="2800" b="0" i="0" u="none" strike="noStrike" baseline="0" dirty="0">
                <a:solidFill>
                  <a:srgbClr val="0033CD"/>
                </a:solidFill>
                <a:latin typeface="CIDFont+F2"/>
              </a:rPr>
              <a:t>, break apart</a:t>
            </a:r>
          </a:p>
          <a:p>
            <a:pPr marL="0" indent="0" algn="l">
              <a:buNone/>
            </a:pPr>
            <a:r>
              <a:rPr lang="de-DE" sz="2800" b="0" i="0" u="none" strike="noStrike" baseline="0" dirty="0">
                <a:solidFill>
                  <a:srgbClr val="0033CD"/>
                </a:solidFill>
                <a:latin typeface="CIDFont+F3"/>
              </a:rPr>
              <a:t>							     </a:t>
            </a:r>
            <a:r>
              <a:rPr lang="de-DE" sz="2800" b="1" i="0" u="none" strike="noStrike" baseline="0" dirty="0" err="1">
                <a:solidFill>
                  <a:srgbClr val="FF0000"/>
                </a:solidFill>
                <a:latin typeface="CIDFont+F3"/>
              </a:rPr>
              <a:t>Disassembly</a:t>
            </a:r>
            <a:endParaRPr lang="de-DE" sz="2800" b="1" i="0" u="none" strike="noStrike" baseline="0" dirty="0">
              <a:solidFill>
                <a:srgbClr val="FF0000"/>
              </a:solidFill>
              <a:latin typeface="CIDFont+F3"/>
            </a:endParaRPr>
          </a:p>
          <a:p>
            <a:pPr marL="0" indent="0" algn="l">
              <a:buNone/>
            </a:pPr>
            <a:r>
              <a:rPr lang="de-DE" sz="2800" b="0" i="0" u="none" strike="noStrike" baseline="0" dirty="0">
                <a:solidFill>
                  <a:srgbClr val="00B050"/>
                </a:solidFill>
                <a:latin typeface="CIDFont+F3"/>
              </a:rPr>
              <a:t>• </a:t>
            </a:r>
            <a:r>
              <a:rPr lang="de-DE" sz="2800" b="0" i="0" u="none" strike="noStrike" baseline="0" dirty="0" err="1">
                <a:solidFill>
                  <a:srgbClr val="00B050"/>
                </a:solidFill>
                <a:latin typeface="CIDFont+F1"/>
              </a:rPr>
              <a:t>Win</a:t>
            </a:r>
            <a:r>
              <a:rPr lang="de-DE" sz="2800" b="0" i="0" u="none" strike="noStrike" baseline="0" dirty="0">
                <a:solidFill>
                  <a:srgbClr val="00B050"/>
                </a:solidFill>
                <a:latin typeface="CIDFont+F1"/>
              </a:rPr>
              <a:t> – </a:t>
            </a:r>
            <a:r>
              <a:rPr lang="de-DE" sz="2800" b="0" i="0" u="none" strike="noStrike" baseline="0" dirty="0" err="1">
                <a:solidFill>
                  <a:srgbClr val="00B050"/>
                </a:solidFill>
                <a:latin typeface="CIDFont+F1"/>
              </a:rPr>
              <a:t>Win</a:t>
            </a:r>
            <a:r>
              <a:rPr lang="de-DE" sz="2800" b="0" i="0" u="none" strike="noStrike" baseline="0" dirty="0">
                <a:solidFill>
                  <a:srgbClr val="0033CD"/>
                </a:solidFill>
                <a:latin typeface="CIDFont+F1"/>
              </a:rPr>
              <a:t>					</a:t>
            </a:r>
            <a:r>
              <a:rPr lang="de-DE" sz="2800" b="0" i="0" u="none" strike="noStrike" baseline="0" dirty="0">
                <a:solidFill>
                  <a:srgbClr val="FF0000"/>
                </a:solidFill>
                <a:latin typeface="CIDFont+F1"/>
              </a:rPr>
              <a:t>• </a:t>
            </a:r>
            <a:r>
              <a:rPr lang="de-DE" sz="2800" b="0" i="0" u="none" strike="noStrike" baseline="0" dirty="0" err="1">
                <a:solidFill>
                  <a:srgbClr val="FF0000"/>
                </a:solidFill>
                <a:latin typeface="CIDFont+F1"/>
              </a:rPr>
              <a:t>Win</a:t>
            </a:r>
            <a:r>
              <a:rPr lang="de-DE" sz="2800" b="0" i="0" u="none" strike="noStrike" baseline="0" dirty="0">
                <a:solidFill>
                  <a:srgbClr val="FF0000"/>
                </a:solidFill>
                <a:latin typeface="CIDFont+F1"/>
              </a:rPr>
              <a:t> – Lose</a:t>
            </a:r>
            <a:r>
              <a:rPr lang="de-DE" sz="2800" b="0" i="0" u="none" strike="noStrike" baseline="0" dirty="0">
                <a:solidFill>
                  <a:srgbClr val="0033CD"/>
                </a:solidFill>
                <a:latin typeface="CIDFont+F1"/>
              </a:rPr>
              <a:t>			</a:t>
            </a:r>
            <a:endParaRPr lang="de-DE" sz="2800" b="1" i="0" u="none" strike="noStrike" baseline="0" dirty="0">
              <a:solidFill>
                <a:srgbClr val="0033CD"/>
              </a:solidFill>
              <a:latin typeface="CIDFont+F1"/>
            </a:endParaRPr>
          </a:p>
          <a:p>
            <a:pPr marL="0" indent="0" algn="l">
              <a:buNone/>
            </a:pPr>
            <a:r>
              <a:rPr lang="en-US" sz="2800" b="0" i="0" u="none" strike="noStrike" baseline="0" dirty="0">
                <a:solidFill>
                  <a:srgbClr val="00B050"/>
                </a:solidFill>
                <a:latin typeface="CIDFont+F3"/>
              </a:rPr>
              <a:t>• </a:t>
            </a:r>
            <a:r>
              <a:rPr lang="en-US" sz="2800" b="0" i="0" u="none" strike="noStrike" baseline="0" dirty="0">
                <a:solidFill>
                  <a:srgbClr val="00B050"/>
                </a:solidFill>
                <a:latin typeface="CIDFont+F1"/>
              </a:rPr>
              <a:t>Win if one has made a </a:t>
            </a:r>
            <a:r>
              <a:rPr lang="de-DE" sz="2800" b="0" i="0" u="none" strike="noStrike" baseline="0" dirty="0">
                <a:solidFill>
                  <a:srgbClr val="00B050"/>
                </a:solidFill>
                <a:latin typeface="CIDFont+F1"/>
              </a:rPr>
              <a:t>"</a:t>
            </a:r>
            <a:r>
              <a:rPr lang="de-DE" sz="2800" b="0" i="0" u="none" strike="noStrike" baseline="0" dirty="0" err="1">
                <a:solidFill>
                  <a:srgbClr val="00B050"/>
                </a:solidFill>
                <a:latin typeface="CIDFont+F1"/>
              </a:rPr>
              <a:t>mistake</a:t>
            </a:r>
            <a:r>
              <a:rPr lang="de-DE" sz="2800" b="0" i="0" u="none" strike="noStrike" baseline="0" dirty="0">
                <a:solidFill>
                  <a:srgbClr val="00B050"/>
                </a:solidFill>
                <a:latin typeface="CIDFont+F1"/>
              </a:rPr>
              <a:t>”</a:t>
            </a:r>
            <a:r>
              <a:rPr lang="de-DE" sz="2800" b="0" i="0" u="none" strike="noStrike" baseline="0" dirty="0">
                <a:solidFill>
                  <a:srgbClr val="0033CD"/>
                </a:solidFill>
                <a:latin typeface="CIDFont+F1"/>
              </a:rPr>
              <a:t>	</a:t>
            </a:r>
            <a:r>
              <a:rPr lang="en-US" sz="2800" b="0" i="0" u="none" strike="noStrike" baseline="0" dirty="0">
                <a:solidFill>
                  <a:srgbClr val="FF0000"/>
                </a:solidFill>
                <a:latin typeface="CIDFont+F1"/>
              </a:rPr>
              <a:t>• Who makes mistakes, has lost</a:t>
            </a:r>
            <a:endParaRPr lang="de-DE" sz="2800" b="0" i="0" u="none" strike="noStrike" baseline="0" dirty="0">
              <a:solidFill>
                <a:srgbClr val="FF0000"/>
              </a:solidFill>
              <a:latin typeface="CIDFont+F1"/>
            </a:endParaRPr>
          </a:p>
          <a:p>
            <a:pPr marL="0" indent="0" algn="l">
              <a:buNone/>
            </a:pPr>
            <a:r>
              <a:rPr lang="de-DE" sz="2800" b="0" i="0" u="none" strike="noStrike" baseline="0" dirty="0">
                <a:solidFill>
                  <a:srgbClr val="00B050"/>
                </a:solidFill>
                <a:latin typeface="CIDFont+F3"/>
              </a:rPr>
              <a:t>• </a:t>
            </a:r>
            <a:r>
              <a:rPr lang="de-DE" sz="2800" b="0" i="0" u="none" strike="noStrike" baseline="0" dirty="0" err="1">
                <a:solidFill>
                  <a:srgbClr val="00B050"/>
                </a:solidFill>
                <a:latin typeface="CIDFont+F1"/>
              </a:rPr>
              <a:t>Perceiving</a:t>
            </a:r>
            <a:r>
              <a:rPr lang="de-DE" sz="2800" b="0" i="0" u="none" strike="noStrike" baseline="0" dirty="0">
                <a:solidFill>
                  <a:srgbClr val="00B050"/>
                </a:solidFill>
                <a:latin typeface="CIDFont+F1"/>
              </a:rPr>
              <a:t> </a:t>
            </a:r>
            <a:r>
              <a:rPr lang="de-DE" sz="2800" b="0" i="0" u="none" strike="noStrike" baseline="0" dirty="0" err="1">
                <a:solidFill>
                  <a:srgbClr val="00B050"/>
                </a:solidFill>
                <a:latin typeface="CIDFont+F1"/>
              </a:rPr>
              <a:t>other</a:t>
            </a:r>
            <a:r>
              <a:rPr lang="de-DE" sz="2800" b="0" i="0" u="none" strike="noStrike" baseline="0" dirty="0">
                <a:solidFill>
                  <a:srgbClr val="00B050"/>
                </a:solidFill>
                <a:latin typeface="CIDFont+F1"/>
              </a:rPr>
              <a:t> </a:t>
            </a:r>
            <a:r>
              <a:rPr lang="de-DE" sz="2800" b="0" i="0" u="none" strike="noStrike" baseline="0" dirty="0" err="1">
                <a:solidFill>
                  <a:srgbClr val="00B050"/>
                </a:solidFill>
                <a:latin typeface="CIDFont+F1"/>
              </a:rPr>
              <a:t>points</a:t>
            </a:r>
            <a:r>
              <a:rPr lang="de-DE" sz="2800" b="0" i="0" u="none" strike="noStrike" baseline="0" dirty="0">
                <a:solidFill>
                  <a:srgbClr val="00B050"/>
                </a:solidFill>
                <a:latin typeface="CIDFont+F1"/>
              </a:rPr>
              <a:t> </a:t>
            </a:r>
            <a:r>
              <a:rPr lang="de-DE" sz="2800" b="0" i="0" u="none" strike="noStrike" baseline="0" dirty="0" err="1">
                <a:solidFill>
                  <a:srgbClr val="00B050"/>
                </a:solidFill>
                <a:latin typeface="CIDFont+F1"/>
              </a:rPr>
              <a:t>of</a:t>
            </a:r>
            <a:r>
              <a:rPr lang="de-DE" sz="2800" b="0" i="0" u="none" strike="noStrike" baseline="0" dirty="0">
                <a:solidFill>
                  <a:srgbClr val="00B050"/>
                </a:solidFill>
                <a:latin typeface="CIDFont+F1"/>
              </a:rPr>
              <a:t> </a:t>
            </a:r>
            <a:r>
              <a:rPr lang="de-DE" sz="2800" b="0" i="0" u="none" strike="noStrike" baseline="0" dirty="0" err="1">
                <a:solidFill>
                  <a:srgbClr val="00B050"/>
                </a:solidFill>
                <a:latin typeface="CIDFont+F1"/>
              </a:rPr>
              <a:t>view</a:t>
            </a:r>
            <a:r>
              <a:rPr lang="de-DE" sz="2800" b="0" i="0" u="none" strike="noStrike" baseline="0" dirty="0">
                <a:solidFill>
                  <a:srgbClr val="0033CD"/>
                </a:solidFill>
                <a:latin typeface="CIDFont+F1"/>
              </a:rPr>
              <a:t>	</a:t>
            </a:r>
            <a:r>
              <a:rPr lang="en-US" sz="2800" b="0" i="0" u="none" strike="noStrike" baseline="0" dirty="0">
                <a:solidFill>
                  <a:srgbClr val="FF0000"/>
                </a:solidFill>
                <a:latin typeface="CIDFont+F1"/>
              </a:rPr>
              <a:t>• Defending one's point of view</a:t>
            </a:r>
            <a:endParaRPr lang="de-DE" sz="2800" b="0" i="0" u="none" strike="noStrike" baseline="0" dirty="0">
              <a:solidFill>
                <a:srgbClr val="FF0000"/>
              </a:solidFill>
              <a:latin typeface="CIDFont+F1"/>
            </a:endParaRPr>
          </a:p>
          <a:p>
            <a:pPr marL="0" indent="0" algn="l">
              <a:buNone/>
            </a:pPr>
            <a:r>
              <a:rPr lang="de-DE" sz="2800" b="0" i="0" u="none" strike="noStrike" baseline="0" dirty="0">
                <a:solidFill>
                  <a:srgbClr val="00B050"/>
                </a:solidFill>
                <a:latin typeface="CIDFont+F3"/>
              </a:rPr>
              <a:t>• </a:t>
            </a:r>
            <a:r>
              <a:rPr lang="de-DE" sz="2800" b="0" i="0" u="none" strike="noStrike" baseline="0" dirty="0" err="1">
                <a:solidFill>
                  <a:srgbClr val="00B050"/>
                </a:solidFill>
                <a:latin typeface="CIDFont+F1"/>
              </a:rPr>
              <a:t>Reflection</a:t>
            </a:r>
            <a:r>
              <a:rPr lang="de-DE" sz="2800" b="0" i="0" u="none" strike="noStrike" baseline="0" dirty="0">
                <a:solidFill>
                  <a:srgbClr val="00B050"/>
                </a:solidFill>
                <a:latin typeface="CIDFont+F1"/>
              </a:rPr>
              <a:t> and </a:t>
            </a:r>
            <a:r>
              <a:rPr lang="de-DE" sz="2800" b="0" i="0" u="none" strike="noStrike" baseline="0" dirty="0" err="1">
                <a:solidFill>
                  <a:srgbClr val="00B050"/>
                </a:solidFill>
                <a:latin typeface="CIDFont+F1"/>
              </a:rPr>
              <a:t>suspension</a:t>
            </a:r>
            <a:r>
              <a:rPr lang="de-DE" sz="2800" b="0" i="0" u="none" strike="noStrike" baseline="0" dirty="0">
                <a:solidFill>
                  <a:srgbClr val="00B050"/>
                </a:solidFill>
                <a:latin typeface="CIDFont+F1"/>
              </a:rPr>
              <a:t> </a:t>
            </a:r>
            <a:r>
              <a:rPr lang="de-DE" sz="2800" b="0" i="0" u="none" strike="noStrike" baseline="0" dirty="0" err="1">
                <a:solidFill>
                  <a:srgbClr val="00B050"/>
                </a:solidFill>
                <a:latin typeface="CIDFont+F1"/>
              </a:rPr>
              <a:t>of</a:t>
            </a:r>
            <a:r>
              <a:rPr lang="de-DE" sz="2800" b="0" i="0" u="none" strike="noStrike" baseline="0" dirty="0">
                <a:solidFill>
                  <a:srgbClr val="00B050"/>
                </a:solidFill>
                <a:latin typeface="CIDFont+F1"/>
              </a:rPr>
              <a:t> </a:t>
            </a:r>
            <a:r>
              <a:rPr lang="de-DE" sz="2800" b="0" i="0" u="none" strike="noStrike" baseline="0" dirty="0">
                <a:solidFill>
                  <a:srgbClr val="0033CD"/>
                </a:solidFill>
                <a:latin typeface="CIDFont+F1"/>
              </a:rPr>
              <a:t>		</a:t>
            </a:r>
            <a:r>
              <a:rPr lang="de-DE" sz="2800" b="0" i="0" u="none" strike="noStrike" baseline="0" dirty="0">
                <a:solidFill>
                  <a:srgbClr val="FF0000"/>
                </a:solidFill>
                <a:latin typeface="CIDFont+F1"/>
              </a:rPr>
              <a:t>• </a:t>
            </a:r>
            <a:r>
              <a:rPr lang="de-DE" sz="2800" b="0" i="0" u="none" strike="noStrike" baseline="0" dirty="0" err="1">
                <a:solidFill>
                  <a:srgbClr val="FF0000"/>
                </a:solidFill>
                <a:latin typeface="CIDFont+F1"/>
              </a:rPr>
              <a:t>Representing</a:t>
            </a:r>
            <a:r>
              <a:rPr lang="de-DE" sz="2800" b="0" i="0" u="none" strike="noStrike" baseline="0" dirty="0">
                <a:solidFill>
                  <a:srgbClr val="FF0000"/>
                </a:solidFill>
                <a:latin typeface="CIDFont+F1"/>
              </a:rPr>
              <a:t> </a:t>
            </a:r>
            <a:r>
              <a:rPr lang="de-DE" sz="2800" b="0" i="0" u="none" strike="noStrike" baseline="0" dirty="0" err="1">
                <a:solidFill>
                  <a:srgbClr val="FF0000"/>
                </a:solidFill>
                <a:latin typeface="CIDFont+F1"/>
              </a:rPr>
              <a:t>one's</a:t>
            </a:r>
            <a:r>
              <a:rPr lang="de-DE" sz="2800" b="0" i="0" u="none" strike="noStrike" baseline="0" dirty="0">
                <a:solidFill>
                  <a:srgbClr val="FF0000"/>
                </a:solidFill>
                <a:latin typeface="CIDFont+F1"/>
              </a:rPr>
              <a:t> own</a:t>
            </a:r>
            <a:br>
              <a:rPr lang="de-DE" sz="2800" b="0" i="0" u="none" strike="noStrike" baseline="0" dirty="0">
                <a:solidFill>
                  <a:srgbClr val="0033CD"/>
                </a:solidFill>
                <a:latin typeface="CIDFont+F1"/>
              </a:rPr>
            </a:br>
            <a:r>
              <a:rPr lang="de-DE" sz="2800" b="0" i="0" u="none" strike="noStrike" baseline="0" dirty="0">
                <a:solidFill>
                  <a:srgbClr val="0033CD"/>
                </a:solidFill>
                <a:latin typeface="CIDFont+F1"/>
              </a:rPr>
              <a:t>   </a:t>
            </a:r>
            <a:r>
              <a:rPr lang="de-DE" sz="2800" b="0" i="0" u="none" strike="noStrike" baseline="0" dirty="0" err="1">
                <a:solidFill>
                  <a:srgbClr val="00B050"/>
                </a:solidFill>
                <a:latin typeface="CIDFont+F1"/>
              </a:rPr>
              <a:t>one's</a:t>
            </a:r>
            <a:r>
              <a:rPr lang="de-DE" sz="2800" b="0" i="0" u="none" strike="noStrike" baseline="0" dirty="0">
                <a:solidFill>
                  <a:srgbClr val="00B050"/>
                </a:solidFill>
                <a:latin typeface="CIDFont+F1"/>
              </a:rPr>
              <a:t> own </a:t>
            </a:r>
            <a:r>
              <a:rPr lang="de-DE" sz="2800" b="0" i="0" u="none" strike="noStrike" baseline="0" dirty="0" err="1">
                <a:solidFill>
                  <a:srgbClr val="00B050"/>
                </a:solidFill>
                <a:latin typeface="CIDFont+F1"/>
              </a:rPr>
              <a:t>assumptions</a:t>
            </a:r>
            <a:r>
              <a:rPr lang="de-DE" sz="2800" b="0" i="0" u="none" strike="noStrike" baseline="0" dirty="0">
                <a:solidFill>
                  <a:srgbClr val="0033CD"/>
                </a:solidFill>
                <a:latin typeface="CIDFont+F1"/>
              </a:rPr>
              <a:t>			   </a:t>
            </a:r>
            <a:r>
              <a:rPr lang="de-DE" sz="2800" b="0" i="0" u="none" strike="noStrike" baseline="0" dirty="0" err="1">
                <a:solidFill>
                  <a:srgbClr val="FF0000"/>
                </a:solidFill>
                <a:latin typeface="CIDFont+F1"/>
              </a:rPr>
              <a:t>assumptions</a:t>
            </a:r>
            <a:endParaRPr lang="de-DE" sz="2800" dirty="0">
              <a:solidFill>
                <a:srgbClr val="FF0000"/>
              </a:solidFill>
              <a:latin typeface="CIDFont+F1"/>
            </a:endParaRPr>
          </a:p>
          <a:p>
            <a:pPr marL="0" indent="0" algn="l">
              <a:buNone/>
            </a:pPr>
            <a:r>
              <a:rPr lang="de-DE" sz="2800" b="0" i="0" u="none" strike="noStrike" baseline="0" dirty="0">
                <a:solidFill>
                  <a:srgbClr val="00B050"/>
                </a:solidFill>
                <a:latin typeface="CIDFont+F3"/>
              </a:rPr>
              <a:t>• </a:t>
            </a:r>
            <a:r>
              <a:rPr lang="de-DE" sz="2800" b="0" i="0" u="none" strike="noStrike" baseline="0" dirty="0">
                <a:solidFill>
                  <a:srgbClr val="00B050"/>
                </a:solidFill>
                <a:latin typeface="CIDFont+F2"/>
              </a:rPr>
              <a:t>Learning (</a:t>
            </a:r>
            <a:r>
              <a:rPr lang="de-DE" sz="2800" b="0" i="0" u="none" strike="noStrike" baseline="0" dirty="0" err="1">
                <a:solidFill>
                  <a:srgbClr val="00B050"/>
                </a:solidFill>
                <a:latin typeface="CIDFont+F2"/>
              </a:rPr>
              <a:t>together</a:t>
            </a:r>
            <a:r>
              <a:rPr lang="de-DE" sz="2800" b="0" i="0" u="none" strike="noStrike" baseline="0" dirty="0">
                <a:solidFill>
                  <a:srgbClr val="00B050"/>
                </a:solidFill>
                <a:latin typeface="CIDFont+F2"/>
              </a:rPr>
              <a:t>)</a:t>
            </a:r>
            <a:r>
              <a:rPr lang="de-DE" sz="2800" b="0" i="0" u="none" strike="noStrike" baseline="0" dirty="0">
                <a:solidFill>
                  <a:srgbClr val="0033CD"/>
                </a:solidFill>
                <a:latin typeface="CIDFont+F2"/>
              </a:rPr>
              <a:t>			</a:t>
            </a:r>
            <a:r>
              <a:rPr lang="de-DE" sz="2800" b="0" i="0" u="none" strike="noStrike" baseline="0" dirty="0">
                <a:solidFill>
                  <a:srgbClr val="FF0000"/>
                </a:solidFill>
                <a:latin typeface="CIDFont+F2"/>
              </a:rPr>
              <a:t>• </a:t>
            </a:r>
            <a:r>
              <a:rPr lang="de-DE" sz="2800" b="0" i="0" u="none" strike="noStrike" baseline="0" dirty="0" err="1">
                <a:solidFill>
                  <a:srgbClr val="FF0000"/>
                </a:solidFill>
                <a:latin typeface="CIDFont+F2"/>
              </a:rPr>
              <a:t>Win</a:t>
            </a:r>
            <a:r>
              <a:rPr lang="de-DE" sz="2800" b="0" i="0" u="none" strike="noStrike" baseline="0" dirty="0">
                <a:solidFill>
                  <a:srgbClr val="FF0000"/>
                </a:solidFill>
                <a:latin typeface="CIDFont+F2"/>
              </a:rPr>
              <a:t> (</a:t>
            </a:r>
            <a:r>
              <a:rPr lang="de-DE" sz="2800" b="0" i="0" u="none" strike="noStrike" baseline="0" dirty="0" err="1">
                <a:solidFill>
                  <a:srgbClr val="FF0000"/>
                </a:solidFill>
                <a:latin typeface="CIDFont+F2"/>
              </a:rPr>
              <a:t>alone</a:t>
            </a:r>
            <a:r>
              <a:rPr lang="de-DE" sz="2800" b="0" i="0" u="none" strike="noStrike" baseline="0" dirty="0">
                <a:solidFill>
                  <a:srgbClr val="FF0000"/>
                </a:solidFill>
                <a:latin typeface="CIDFont+F2"/>
              </a:rPr>
              <a:t>)</a:t>
            </a:r>
          </a:p>
          <a:p>
            <a:pPr marL="0" indent="0" algn="l">
              <a:buNone/>
            </a:pPr>
            <a:endParaRPr lang="de-DE" sz="2800" b="0" i="0" u="none" strike="noStrike" baseline="0" dirty="0">
              <a:solidFill>
                <a:srgbClr val="0033CD"/>
              </a:solidFill>
              <a:latin typeface="CIDFont+F2"/>
            </a:endParaRPr>
          </a:p>
        </p:txBody>
      </p:sp>
      <p:sp>
        <p:nvSpPr>
          <p:cNvPr id="4" name="Pfeil: nach rechts 3">
            <a:extLst>
              <a:ext uri="{FF2B5EF4-FFF2-40B4-BE49-F238E27FC236}">
                <a16:creationId xmlns:a16="http://schemas.microsoft.com/office/drawing/2014/main" id="{68A2E4CA-2BCB-48DE-BD41-589F0596FF0F}"/>
              </a:ext>
            </a:extLst>
          </p:cNvPr>
          <p:cNvSpPr/>
          <p:nvPr/>
        </p:nvSpPr>
        <p:spPr>
          <a:xfrm>
            <a:off x="662730" y="215597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Pfeil: nach rechts 4">
            <a:extLst>
              <a:ext uri="{FF2B5EF4-FFF2-40B4-BE49-F238E27FC236}">
                <a16:creationId xmlns:a16="http://schemas.microsoft.com/office/drawing/2014/main" id="{047449C7-32FC-48A8-ABC9-B3511BB53E73}"/>
              </a:ext>
            </a:extLst>
          </p:cNvPr>
          <p:cNvSpPr/>
          <p:nvPr/>
        </p:nvSpPr>
        <p:spPr>
          <a:xfrm>
            <a:off x="6393809" y="271943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750959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8228" y="116632"/>
            <a:ext cx="7040432" cy="580926"/>
          </a:xfrm>
        </p:spPr>
        <p:txBody>
          <a:bodyPr/>
          <a:lstStyle/>
          <a:p>
            <a:r>
              <a:rPr lang="en-US" sz="3600" dirty="0">
                <a:solidFill>
                  <a:srgbClr val="00B0F0"/>
                </a:solidFill>
                <a:latin typeface="Arial" panose="020B0604020202020204" pitchFamily="34" charset="0"/>
                <a:cs typeface="Arial" panose="020B0604020202020204" pitchFamily="34" charset="0"/>
              </a:rPr>
              <a:t>Dialogue - Rules</a:t>
            </a:r>
          </a:p>
        </p:txBody>
      </p:sp>
      <p:sp>
        <p:nvSpPr>
          <p:cNvPr id="3" name="Inhaltsplatzhalter 2"/>
          <p:cNvSpPr>
            <a:spLocks noGrp="1"/>
          </p:cNvSpPr>
          <p:nvPr>
            <p:ph idx="1"/>
          </p:nvPr>
        </p:nvSpPr>
        <p:spPr>
          <a:xfrm>
            <a:off x="592822" y="1130417"/>
            <a:ext cx="11006356" cy="4781128"/>
          </a:xfrm>
        </p:spPr>
        <p:txBody>
          <a:bodyPr>
            <a:noAutofit/>
          </a:bodyPr>
          <a:lstStyle/>
          <a:p>
            <a:pPr algn="l"/>
            <a:r>
              <a:rPr lang="en-US" sz="2800" b="0" i="0" u="none" strike="noStrike" baseline="0" dirty="0">
                <a:latin typeface="CIDFont+F2"/>
              </a:rPr>
              <a:t>Being curious = being open to exploring the interpretation/perception of others</a:t>
            </a:r>
          </a:p>
          <a:p>
            <a:pPr algn="l"/>
            <a:r>
              <a:rPr lang="en-US" sz="2800" b="0" i="0" u="none" strike="noStrike" baseline="0" dirty="0">
                <a:latin typeface="CIDFont+F2"/>
              </a:rPr>
              <a:t>Allow "mistakes" and regard them as profit            win-win</a:t>
            </a:r>
          </a:p>
          <a:p>
            <a:pPr algn="l"/>
            <a:r>
              <a:rPr lang="en-US" sz="2800" b="0" i="0" u="none" strike="noStrike" baseline="0" dirty="0">
                <a:latin typeface="CIDFont+F2"/>
              </a:rPr>
              <a:t>Listening = appreciate with head and heart the perceptions and statements of others with respect. Be ready to understand the understanding of others.</a:t>
            </a:r>
          </a:p>
          <a:p>
            <a:pPr algn="l"/>
            <a:r>
              <a:rPr lang="en-US" sz="2800" b="0" i="0" u="none" strike="noStrike" baseline="0" dirty="0">
                <a:latin typeface="CIDFont+F2"/>
              </a:rPr>
              <a:t>Suspending = reflecting on one's own (pre-)assumptions and "consciences" / questioning one's own reaction, exploring one's own reaction, being modest, being "empty" for dialogue</a:t>
            </a:r>
          </a:p>
          <a:p>
            <a:pPr marL="0" indent="0" algn="l">
              <a:buNone/>
            </a:pPr>
            <a:r>
              <a:rPr lang="en-US" sz="2800" b="0" i="0" u="none" strike="noStrike" baseline="0" dirty="0">
                <a:latin typeface="CIDFont+F2"/>
              </a:rPr>
              <a:t>                 learning together.</a:t>
            </a:r>
          </a:p>
          <a:p>
            <a:pPr algn="l"/>
            <a:r>
              <a:rPr lang="en-US" sz="2800" b="0" i="0" u="none" strike="noStrike" baseline="0" dirty="0">
                <a:latin typeface="CIDFont+F2"/>
              </a:rPr>
              <a:t>Articulate = say without fear what one really thinks</a:t>
            </a:r>
            <a:endParaRPr lang="de-DE" sz="2800" b="0" i="0" u="none" strike="noStrike" baseline="0" dirty="0">
              <a:latin typeface="CIDFont+F2"/>
            </a:endParaRPr>
          </a:p>
        </p:txBody>
      </p:sp>
      <p:sp>
        <p:nvSpPr>
          <p:cNvPr id="4" name="Pfeil: nach rechts 3">
            <a:extLst>
              <a:ext uri="{FF2B5EF4-FFF2-40B4-BE49-F238E27FC236}">
                <a16:creationId xmlns:a16="http://schemas.microsoft.com/office/drawing/2014/main" id="{68A2E4CA-2BCB-48DE-BD41-589F0596FF0F}"/>
              </a:ext>
            </a:extLst>
          </p:cNvPr>
          <p:cNvSpPr/>
          <p:nvPr/>
        </p:nvSpPr>
        <p:spPr>
          <a:xfrm>
            <a:off x="7363828" y="2202682"/>
            <a:ext cx="558958" cy="3020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Pfeil: nach rechts 4">
            <a:extLst>
              <a:ext uri="{FF2B5EF4-FFF2-40B4-BE49-F238E27FC236}">
                <a16:creationId xmlns:a16="http://schemas.microsoft.com/office/drawing/2014/main" id="{047449C7-32FC-48A8-ABC9-B3511BB53E73}"/>
              </a:ext>
            </a:extLst>
          </p:cNvPr>
          <p:cNvSpPr/>
          <p:nvPr/>
        </p:nvSpPr>
        <p:spPr>
          <a:xfrm>
            <a:off x="1275126" y="5393421"/>
            <a:ext cx="593912" cy="3341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52908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en-US" sz="2800" dirty="0">
                <a:solidFill>
                  <a:srgbClr val="00B0F0"/>
                </a:solidFill>
                <a:latin typeface="Arial" panose="020B0604020202020204" pitchFamily="34" charset="0"/>
                <a:cs typeface="Arial" panose="020B0604020202020204" pitchFamily="34" charset="0"/>
              </a:rPr>
              <a:t>The challenges of training and consulting are …</a:t>
            </a:r>
            <a:endParaRPr lang="de-DE" sz="2800" dirty="0">
              <a:solidFill>
                <a:srgbClr val="00B0F0"/>
              </a:solidFill>
              <a:latin typeface="Arial" panose="020B0604020202020204" pitchFamily="34" charset="0"/>
              <a:cs typeface="Arial" panose="020B0604020202020204" pitchFamily="34" charset="0"/>
            </a:endParaRPr>
          </a:p>
        </p:txBody>
      </p:sp>
      <p:sp>
        <p:nvSpPr>
          <p:cNvPr id="5" name="Inhaltsplatzhalter 4"/>
          <p:cNvSpPr>
            <a:spLocks noGrp="1"/>
          </p:cNvSpPr>
          <p:nvPr>
            <p:ph idx="1"/>
          </p:nvPr>
        </p:nvSpPr>
        <p:spPr/>
        <p:txBody>
          <a:bodyPr>
            <a:normAutofit/>
          </a:bodyPr>
          <a:lstStyle/>
          <a:p>
            <a:pPr>
              <a:lnSpc>
                <a:spcPct val="114000"/>
              </a:lnSpc>
              <a:spcBef>
                <a:spcPts val="0"/>
              </a:spcBef>
              <a:spcAft>
                <a:spcPts val="1200"/>
              </a:spcAft>
            </a:pPr>
            <a:r>
              <a:rPr lang="en-US" dirty="0"/>
              <a:t>to explore company-specific needs </a:t>
            </a:r>
            <a:br>
              <a:rPr lang="en-US" dirty="0"/>
            </a:br>
            <a:r>
              <a:rPr lang="en-US" dirty="0"/>
              <a:t>with heterogeneous groups of participants</a:t>
            </a:r>
            <a:br>
              <a:rPr lang="en-US" dirty="0"/>
            </a:br>
            <a:r>
              <a:rPr lang="en-US" dirty="0"/>
              <a:t>to convey general and specific solution paths and </a:t>
            </a:r>
            <a:br>
              <a:rPr lang="en-US" dirty="0"/>
            </a:br>
            <a:r>
              <a:rPr lang="en-US" dirty="0"/>
              <a:t>to support the participants in working independently on the topic relevant to them. </a:t>
            </a:r>
          </a:p>
          <a:p>
            <a:pPr>
              <a:lnSpc>
                <a:spcPct val="114000"/>
              </a:lnSpc>
              <a:spcBef>
                <a:spcPts val="0"/>
              </a:spcBef>
              <a:spcAft>
                <a:spcPts val="600"/>
              </a:spcAft>
            </a:pPr>
            <a:r>
              <a:rPr lang="en-US" dirty="0"/>
              <a:t>Methodically, it’s the task to build a bridge between imparting knowledge in the general topic area with individual and group work.</a:t>
            </a:r>
          </a:p>
          <a:p>
            <a:pPr>
              <a:lnSpc>
                <a:spcPct val="114000"/>
              </a:lnSpc>
              <a:spcBef>
                <a:spcPts val="0"/>
              </a:spcBef>
              <a:spcAft>
                <a:spcPts val="600"/>
              </a:spcAft>
            </a:pPr>
            <a:endParaRPr lang="en-US" dirty="0"/>
          </a:p>
        </p:txBody>
      </p:sp>
    </p:spTree>
    <p:extLst>
      <p:ext uri="{BB962C8B-B14F-4D97-AF65-F5344CB8AC3E}">
        <p14:creationId xmlns:p14="http://schemas.microsoft.com/office/powerpoint/2010/main" val="2281537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429386" y="116632"/>
            <a:ext cx="4906973" cy="588043"/>
          </a:xfrm>
        </p:spPr>
        <p:txBody>
          <a:bodyPr/>
          <a:lstStyle/>
          <a:p>
            <a:pPr algn="ctr"/>
            <a:r>
              <a:rPr lang="en-GB" sz="3600" dirty="0">
                <a:solidFill>
                  <a:srgbClr val="00B0F0"/>
                </a:solidFill>
              </a:rPr>
              <a:t>Questions and discussion</a:t>
            </a:r>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22206" y="1700809"/>
            <a:ext cx="1622066" cy="3934305"/>
          </a:xfrm>
          <a:prstGeom prst="rect">
            <a:avLst/>
          </a:prstGeom>
        </p:spPr>
      </p:pic>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3716825" y="1666617"/>
            <a:ext cx="2712985" cy="4002687"/>
          </a:xfrm>
          <a:prstGeom prst="rect">
            <a:avLst/>
          </a:prstGeom>
        </p:spPr>
      </p:pic>
    </p:spTree>
    <p:extLst>
      <p:ext uri="{BB962C8B-B14F-4D97-AF65-F5344CB8AC3E}">
        <p14:creationId xmlns:p14="http://schemas.microsoft.com/office/powerpoint/2010/main" val="15340680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14613" y="116632"/>
            <a:ext cx="7334048" cy="580926"/>
          </a:xfrm>
        </p:spPr>
        <p:txBody>
          <a:bodyPr/>
          <a:lstStyle/>
          <a:p>
            <a:r>
              <a:rPr lang="en-GB" sz="3600" dirty="0">
                <a:solidFill>
                  <a:srgbClr val="00B0F0"/>
                </a:solidFill>
                <a:latin typeface="Arial" panose="020B0604020202020204" pitchFamily="34" charset="0"/>
                <a:cs typeface="Arial" panose="020B0604020202020204" pitchFamily="34" charset="0"/>
              </a:rPr>
              <a:t>Presentations of the results</a:t>
            </a:r>
          </a:p>
        </p:txBody>
      </p:sp>
      <p:sp>
        <p:nvSpPr>
          <p:cNvPr id="3" name="Inhaltsplatzhalter 2"/>
          <p:cNvSpPr>
            <a:spLocks noGrp="1"/>
          </p:cNvSpPr>
          <p:nvPr>
            <p:ph idx="1"/>
          </p:nvPr>
        </p:nvSpPr>
        <p:spPr/>
        <p:txBody>
          <a:bodyPr/>
          <a:lstStyle/>
          <a:p>
            <a:pPr marL="0" indent="0">
              <a:buNone/>
            </a:pPr>
            <a:r>
              <a:rPr lang="en-US" dirty="0"/>
              <a:t>Four participants present the results of their reflections</a:t>
            </a:r>
          </a:p>
          <a:p>
            <a:pPr marL="0" indent="0">
              <a:buNone/>
            </a:pPr>
            <a:r>
              <a:rPr lang="en-US" i="1" dirty="0"/>
              <a:t>(3 minutes each)</a:t>
            </a:r>
            <a:endParaRPr lang="de-DE" i="1" dirty="0"/>
          </a:p>
          <a:p>
            <a:pPr marL="0" indent="0">
              <a:buNone/>
            </a:pPr>
            <a:endParaRPr lang="de-DE" dirty="0"/>
          </a:p>
          <a:p>
            <a:pPr marL="0" indent="0">
              <a:buNone/>
            </a:pPr>
            <a:r>
              <a:rPr lang="en-GB" b="1" dirty="0">
                <a:solidFill>
                  <a:srgbClr val="0070C0"/>
                </a:solidFill>
              </a:rPr>
              <a:t>My </a:t>
            </a:r>
            <a:r>
              <a:rPr lang="en-US" b="1" dirty="0">
                <a:solidFill>
                  <a:srgbClr val="0070C0"/>
                </a:solidFill>
              </a:rPr>
              <a:t>three most important points to note for the design of my teaching &amp; coaching processes with the KAIN-method are: </a:t>
            </a:r>
            <a:r>
              <a:rPr lang="en-GB" b="1" dirty="0">
                <a:solidFill>
                  <a:srgbClr val="0070C0"/>
                </a:solidFill>
              </a:rPr>
              <a:t>…</a:t>
            </a:r>
            <a:br>
              <a:rPr lang="en-GB" b="1" dirty="0">
                <a:solidFill>
                  <a:srgbClr val="0070C0"/>
                </a:solidFill>
              </a:rPr>
            </a:br>
            <a:endParaRPr lang="en-US" b="1" dirty="0">
              <a:solidFill>
                <a:srgbClr val="0070C0"/>
              </a:solidFill>
            </a:endParaRPr>
          </a:p>
          <a:p>
            <a:pPr marL="0" indent="0">
              <a:buNone/>
            </a:pPr>
            <a:br>
              <a:rPr lang="en-US" dirty="0"/>
            </a:br>
            <a:endParaRPr lang="de-DE" dirty="0"/>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5800" y="4176464"/>
            <a:ext cx="3253090" cy="1916832"/>
          </a:xfrm>
          <a:prstGeom prst="rect">
            <a:avLst/>
          </a:prstGeom>
        </p:spPr>
      </p:pic>
    </p:spTree>
    <p:extLst>
      <p:ext uri="{BB962C8B-B14F-4D97-AF65-F5344CB8AC3E}">
        <p14:creationId xmlns:p14="http://schemas.microsoft.com/office/powerpoint/2010/main" val="33345711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feld 24">
            <a:extLst>
              <a:ext uri="{FF2B5EF4-FFF2-40B4-BE49-F238E27FC236}">
                <a16:creationId xmlns:a16="http://schemas.microsoft.com/office/drawing/2014/main" id="{D785F745-E9C7-4FC7-A8E0-79A47E14A72B}"/>
              </a:ext>
            </a:extLst>
          </p:cNvPr>
          <p:cNvSpPr txBox="1">
            <a:spLocks noChangeArrowheads="1"/>
          </p:cNvSpPr>
          <p:nvPr/>
        </p:nvSpPr>
        <p:spPr bwMode="auto">
          <a:xfrm>
            <a:off x="1783556" y="693739"/>
            <a:ext cx="8624888" cy="559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190800" bIns="216000"/>
          <a:lstStyle>
            <a:lvl1pPr marL="342900" indent="-342900">
              <a:tabLst>
                <a:tab pos="457200" algn="l"/>
              </a:tabLst>
              <a:defRPr>
                <a:solidFill>
                  <a:schemeClr val="tx1"/>
                </a:solidFill>
                <a:latin typeface="Arial" panose="020B0604020202020204" pitchFamily="34" charset="0"/>
              </a:defRPr>
            </a:lvl1pPr>
            <a:lvl2pPr marL="742950" indent="-285750">
              <a:tabLst>
                <a:tab pos="457200" algn="l"/>
              </a:tabLst>
              <a:defRPr>
                <a:solidFill>
                  <a:schemeClr val="tx1"/>
                </a:solidFill>
                <a:latin typeface="Arial" panose="020B0604020202020204" pitchFamily="34" charset="0"/>
              </a:defRPr>
            </a:lvl2pPr>
            <a:lvl3pPr marL="1143000" indent="-228600">
              <a:tabLst>
                <a:tab pos="457200" algn="l"/>
              </a:tabLst>
              <a:defRPr>
                <a:solidFill>
                  <a:schemeClr val="tx1"/>
                </a:solidFill>
                <a:latin typeface="Arial" panose="020B0604020202020204" pitchFamily="34" charset="0"/>
              </a:defRPr>
            </a:lvl3pPr>
            <a:lvl4pPr marL="1600200" indent="-228600">
              <a:tabLst>
                <a:tab pos="457200" algn="l"/>
              </a:tabLst>
              <a:defRPr>
                <a:solidFill>
                  <a:schemeClr val="tx1"/>
                </a:solidFill>
                <a:latin typeface="Arial" panose="020B0604020202020204" pitchFamily="34" charset="0"/>
              </a:defRPr>
            </a:lvl4pPr>
            <a:lvl5pPr marL="2057400" indent="-228600">
              <a:tabLst>
                <a:tab pos="4572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eaLnBrk="1" hangingPunct="1">
              <a:buFont typeface="Wingdings" panose="05000000000000000000" pitchFamily="2" charset="2"/>
              <a:buChar char="Ø"/>
            </a:pPr>
            <a:endParaRPr lang="en-GB" altLang="de-DE" sz="2400" dirty="0"/>
          </a:p>
          <a:p>
            <a:pPr eaLnBrk="1" hangingPunct="1">
              <a:buFont typeface="Wingdings" panose="05000000000000000000" pitchFamily="2" charset="2"/>
              <a:buChar char="Ø"/>
            </a:pPr>
            <a:endParaRPr lang="en-US" altLang="de-DE" sz="2400" dirty="0"/>
          </a:p>
          <a:p>
            <a:pPr marL="0" indent="0" eaLnBrk="1" hangingPunct="1"/>
            <a:endParaRPr lang="en-US" altLang="de-DE" sz="2400" dirty="0"/>
          </a:p>
        </p:txBody>
      </p:sp>
      <p:sp>
        <p:nvSpPr>
          <p:cNvPr id="4100" name="Rechteck 22">
            <a:extLst>
              <a:ext uri="{FF2B5EF4-FFF2-40B4-BE49-F238E27FC236}">
                <a16:creationId xmlns:a16="http://schemas.microsoft.com/office/drawing/2014/main" id="{5D95507B-FFB2-429F-A727-0ED0747E79C1}"/>
              </a:ext>
            </a:extLst>
          </p:cNvPr>
          <p:cNvSpPr>
            <a:spLocks noChangeArrowheads="1"/>
          </p:cNvSpPr>
          <p:nvPr/>
        </p:nvSpPr>
        <p:spPr bwMode="auto">
          <a:xfrm>
            <a:off x="1957134" y="134142"/>
            <a:ext cx="9174162" cy="865188"/>
          </a:xfrm>
          <a:prstGeom prst="rect">
            <a:avLst/>
          </a:prstGeom>
          <a:noFill/>
          <a:ln w="9525">
            <a:noFill/>
            <a:miter lim="800000"/>
            <a:headEnd/>
            <a:tailEnd/>
          </a:ln>
        </p:spPr>
        <p:txBody>
          <a:bodyPr anchor="ctr"/>
          <a:lstStyle/>
          <a:p>
            <a:pPr algn="ctr" eaLnBrk="1" hangingPunct="1">
              <a:defRPr/>
            </a:pPr>
            <a:r>
              <a:rPr lang="de-DE" sz="2800" dirty="0">
                <a:solidFill>
                  <a:schemeClr val="accent2"/>
                </a:solidFill>
                <a:latin typeface="Tahoma" pitchFamily="34" charset="0"/>
              </a:rPr>
              <a:t>      </a:t>
            </a:r>
            <a:r>
              <a:rPr lang="de-DE" sz="3600" dirty="0" err="1">
                <a:solidFill>
                  <a:srgbClr val="00B0F0"/>
                </a:solidFill>
                <a:latin typeface="Arial" panose="020B0604020202020204" pitchFamily="34" charset="0"/>
                <a:cs typeface="Arial" panose="020B0604020202020204" pitchFamily="34" charset="0"/>
              </a:rPr>
              <a:t>Thank</a:t>
            </a:r>
            <a:r>
              <a:rPr lang="de-DE" sz="3600" dirty="0">
                <a:solidFill>
                  <a:srgbClr val="00B0F0"/>
                </a:solidFill>
                <a:latin typeface="Arial" panose="020B0604020202020204" pitchFamily="34" charset="0"/>
                <a:cs typeface="Arial" panose="020B0604020202020204" pitchFamily="34" charset="0"/>
              </a:rPr>
              <a:t> </a:t>
            </a:r>
            <a:r>
              <a:rPr lang="de-DE" sz="3600" dirty="0" err="1">
                <a:solidFill>
                  <a:srgbClr val="00B0F0"/>
                </a:solidFill>
                <a:latin typeface="Arial" panose="020B0604020202020204" pitchFamily="34" charset="0"/>
                <a:cs typeface="Arial" panose="020B0604020202020204" pitchFamily="34" charset="0"/>
              </a:rPr>
              <a:t>you</a:t>
            </a:r>
            <a:r>
              <a:rPr lang="de-DE" sz="3600" dirty="0">
                <a:solidFill>
                  <a:srgbClr val="00B0F0"/>
                </a:solidFill>
                <a:latin typeface="Arial" panose="020B0604020202020204" pitchFamily="34" charset="0"/>
                <a:cs typeface="Arial" panose="020B0604020202020204" pitchFamily="34" charset="0"/>
              </a:rPr>
              <a:t> </a:t>
            </a:r>
            <a:r>
              <a:rPr lang="de-DE" sz="3600" dirty="0" err="1">
                <a:solidFill>
                  <a:srgbClr val="00B0F0"/>
                </a:solidFill>
                <a:latin typeface="Arial" panose="020B0604020202020204" pitchFamily="34" charset="0"/>
                <a:cs typeface="Arial" panose="020B0604020202020204" pitchFamily="34" charset="0"/>
              </a:rPr>
              <a:t>very</a:t>
            </a:r>
            <a:r>
              <a:rPr lang="de-DE" sz="3600" dirty="0">
                <a:solidFill>
                  <a:srgbClr val="00B0F0"/>
                </a:solidFill>
                <a:latin typeface="Arial" panose="020B0604020202020204" pitchFamily="34" charset="0"/>
                <a:cs typeface="Arial" panose="020B0604020202020204" pitchFamily="34" charset="0"/>
              </a:rPr>
              <a:t> </a:t>
            </a:r>
            <a:r>
              <a:rPr lang="de-DE" sz="3600" dirty="0" err="1">
                <a:solidFill>
                  <a:srgbClr val="00B0F0"/>
                </a:solidFill>
                <a:latin typeface="Arial" panose="020B0604020202020204" pitchFamily="34" charset="0"/>
                <a:cs typeface="Arial" panose="020B0604020202020204" pitchFamily="34" charset="0"/>
              </a:rPr>
              <a:t>much</a:t>
            </a:r>
            <a:r>
              <a:rPr lang="de-DE" sz="3600" dirty="0">
                <a:solidFill>
                  <a:srgbClr val="00B0F0"/>
                </a:solidFill>
                <a:latin typeface="Arial" panose="020B0604020202020204" pitchFamily="34" charset="0"/>
                <a:cs typeface="Arial" panose="020B0604020202020204" pitchFamily="34" charset="0"/>
              </a:rPr>
              <a:t> </a:t>
            </a:r>
            <a:endParaRPr lang="en-US" sz="3600" dirty="0">
              <a:solidFill>
                <a:srgbClr val="00B0F0"/>
              </a:solidFill>
              <a:latin typeface="Arial" panose="020B0604020202020204" pitchFamily="34" charset="0"/>
              <a:cs typeface="Arial" panose="020B0604020202020204" pitchFamily="34" charset="0"/>
            </a:endParaRPr>
          </a:p>
          <a:p>
            <a:pPr algn="ctr" eaLnBrk="1" hangingPunct="1">
              <a:defRPr/>
            </a:pPr>
            <a:endParaRPr lang="de-DE" sz="2800" dirty="0">
              <a:latin typeface="+mj-lt"/>
            </a:endParaRPr>
          </a:p>
        </p:txBody>
      </p:sp>
      <p:sp>
        <p:nvSpPr>
          <p:cNvPr id="2" name="Denkblase: wolkenförmig 1">
            <a:extLst>
              <a:ext uri="{FF2B5EF4-FFF2-40B4-BE49-F238E27FC236}">
                <a16:creationId xmlns:a16="http://schemas.microsoft.com/office/drawing/2014/main" id="{642409AA-CC76-4075-AD97-8C0F054CEDEC}"/>
              </a:ext>
            </a:extLst>
          </p:cNvPr>
          <p:cNvSpPr/>
          <p:nvPr/>
        </p:nvSpPr>
        <p:spPr>
          <a:xfrm>
            <a:off x="6909087" y="1216580"/>
            <a:ext cx="4994158" cy="4424840"/>
          </a:xfrm>
          <a:prstGeom prst="cloudCallout">
            <a:avLst>
              <a:gd name="adj1" fmla="val -69939"/>
              <a:gd name="adj2" fmla="val 1071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latin typeface="Arial" panose="020B0604020202020204" pitchFamily="34" charset="0"/>
                <a:cs typeface="Arial" panose="020B0604020202020204" pitchFamily="34" charset="0"/>
              </a:rPr>
              <a:t>Thank you very much for your attention!</a:t>
            </a:r>
            <a:endParaRPr lang="de-DE" sz="3600" dirty="0">
              <a:solidFill>
                <a:schemeClr val="tx1"/>
              </a:solidFill>
              <a:latin typeface="Arial" panose="020B0604020202020204" pitchFamily="34" charset="0"/>
              <a:cs typeface="Arial" panose="020B0604020202020204" pitchFamily="34" charset="0"/>
            </a:endParaRPr>
          </a:p>
        </p:txBody>
      </p:sp>
      <p:pic>
        <p:nvPicPr>
          <p:cNvPr id="7" name="Grafik 6">
            <a:extLst>
              <a:ext uri="{FF2B5EF4-FFF2-40B4-BE49-F238E27FC236}">
                <a16:creationId xmlns:a16="http://schemas.microsoft.com/office/drawing/2014/main" id="{AA97ED91-4B66-40CF-B5EA-774307B399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1351" y="2521010"/>
            <a:ext cx="5051736" cy="2657741"/>
          </a:xfrm>
          <a:prstGeom prst="rect">
            <a:avLst/>
          </a:prstGeom>
        </p:spPr>
      </p:pic>
      <p:pic>
        <p:nvPicPr>
          <p:cNvPr id="8" name="Grafik 7" descr="Ein Bild, das Text enthält.&#10;&#10;Automatisch generierte Beschreibung">
            <a:extLst>
              <a:ext uri="{FF2B5EF4-FFF2-40B4-BE49-F238E27FC236}">
                <a16:creationId xmlns:a16="http://schemas.microsoft.com/office/drawing/2014/main" id="{90984749-F953-42E8-9CEB-0F7C62825C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06965" y="5971032"/>
            <a:ext cx="3385035" cy="966907"/>
          </a:xfrm>
          <a:prstGeom prst="rect">
            <a:avLst/>
          </a:prstGeom>
        </p:spPr>
      </p:pic>
    </p:spTree>
    <p:extLst>
      <p:ext uri="{BB962C8B-B14F-4D97-AF65-F5344CB8AC3E}">
        <p14:creationId xmlns:p14="http://schemas.microsoft.com/office/powerpoint/2010/main" val="24769047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50D21B-4F33-4F2D-B066-580A4A862740}"/>
              </a:ext>
            </a:extLst>
          </p:cNvPr>
          <p:cNvSpPr>
            <a:spLocks noGrp="1"/>
          </p:cNvSpPr>
          <p:nvPr>
            <p:ph type="ctrTitle"/>
          </p:nvPr>
        </p:nvSpPr>
        <p:spPr>
          <a:xfrm>
            <a:off x="2090300" y="-388834"/>
            <a:ext cx="8525481" cy="1470025"/>
          </a:xfrm>
        </p:spPr>
        <p:txBody>
          <a:bodyPr/>
          <a:lstStyle/>
          <a:p>
            <a:r>
              <a:rPr lang="de-DE" sz="3200" dirty="0">
                <a:solidFill>
                  <a:srgbClr val="00B0F0"/>
                </a:solidFill>
                <a:latin typeface="Arial" panose="020B0604020202020204" pitchFamily="34" charset="0"/>
                <a:cs typeface="Arial" panose="020B0604020202020204" pitchFamily="34" charset="0"/>
              </a:rPr>
              <a:t>KAIN Method</a:t>
            </a:r>
          </a:p>
        </p:txBody>
      </p:sp>
      <p:sp>
        <p:nvSpPr>
          <p:cNvPr id="3" name="Untertitel 2">
            <a:extLst>
              <a:ext uri="{FF2B5EF4-FFF2-40B4-BE49-F238E27FC236}">
                <a16:creationId xmlns:a16="http://schemas.microsoft.com/office/drawing/2014/main" id="{405F8DB1-D23E-47C4-A917-8488F799512B}"/>
              </a:ext>
            </a:extLst>
          </p:cNvPr>
          <p:cNvSpPr>
            <a:spLocks noGrp="1"/>
          </p:cNvSpPr>
          <p:nvPr>
            <p:ph type="subTitle" idx="1"/>
          </p:nvPr>
        </p:nvSpPr>
        <p:spPr>
          <a:xfrm>
            <a:off x="322225" y="922960"/>
            <a:ext cx="11869775" cy="5168198"/>
          </a:xfrm>
        </p:spPr>
        <p:txBody>
          <a:bodyPr/>
          <a:lstStyle/>
          <a:p>
            <a:r>
              <a:rPr lang="en-US" sz="2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Both training programs in the </a:t>
            </a:r>
            <a:r>
              <a:rPr lang="en-US" sz="28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ICIinSMEs</a:t>
            </a:r>
            <a:r>
              <a:rPr lang="en-US" sz="2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are developed and conducted according to the KAIN method</a:t>
            </a:r>
            <a:endParaRPr lang="en-US" sz="2300" dirty="0">
              <a:solidFill>
                <a:srgbClr val="0070C0"/>
              </a:solidFill>
              <a:latin typeface="Arial" panose="020B0604020202020204" pitchFamily="34" charset="0"/>
              <a:ea typeface="Times New Roman" panose="02020603050405020304" pitchFamily="18" charset="0"/>
            </a:endParaRPr>
          </a:p>
          <a:p>
            <a:pPr algn="l"/>
            <a:endParaRPr lang="en-US" sz="2300" dirty="0">
              <a:solidFill>
                <a:srgbClr val="0070C0"/>
              </a:solidFill>
              <a:latin typeface="Arial" panose="020B0604020202020204" pitchFamily="34" charset="0"/>
              <a:ea typeface="Times New Roman" panose="02020603050405020304" pitchFamily="18" charset="0"/>
            </a:endParaRPr>
          </a:p>
          <a:p>
            <a:pPr algn="l"/>
            <a:endParaRPr lang="en-US" sz="2300" dirty="0">
              <a:solidFill>
                <a:srgbClr val="0070C0"/>
              </a:solidFill>
              <a:latin typeface="Arial" panose="020B0604020202020204" pitchFamily="34" charset="0"/>
              <a:ea typeface="Times New Roman" panose="02020603050405020304" pitchFamily="18" charset="0"/>
            </a:endParaRPr>
          </a:p>
          <a:p>
            <a:pPr algn="l"/>
            <a:r>
              <a:rPr lang="en-US" sz="2300" dirty="0">
                <a:solidFill>
                  <a:srgbClr val="0070C0"/>
                </a:solidFill>
                <a:latin typeface="Arial" panose="020B0604020202020204" pitchFamily="34" charset="0"/>
                <a:ea typeface="Times New Roman" panose="02020603050405020304" pitchFamily="18" charset="0"/>
              </a:rPr>
              <a:t>                                                              </a:t>
            </a:r>
            <a:endParaRPr lang="de-DE" dirty="0">
              <a:solidFill>
                <a:srgbClr val="00B050"/>
              </a:solidFill>
              <a:latin typeface="Arial" panose="020B0604020202020204" pitchFamily="34" charset="0"/>
              <a:ea typeface="Times New Roman" panose="02020603050405020304" pitchFamily="18" charset="0"/>
            </a:endParaRPr>
          </a:p>
        </p:txBody>
      </p:sp>
      <p:pic>
        <p:nvPicPr>
          <p:cNvPr id="5" name="Grafik 4">
            <a:extLst>
              <a:ext uri="{FF2B5EF4-FFF2-40B4-BE49-F238E27FC236}">
                <a16:creationId xmlns:a16="http://schemas.microsoft.com/office/drawing/2014/main" id="{CB41FF89-7F17-50D0-4ABC-A6674C4769BD}"/>
              </a:ext>
            </a:extLst>
          </p:cNvPr>
          <p:cNvPicPr>
            <a:picLocks noChangeAspect="1"/>
          </p:cNvPicPr>
          <p:nvPr/>
        </p:nvPicPr>
        <p:blipFill>
          <a:blip r:embed="rId2"/>
          <a:stretch>
            <a:fillRect/>
          </a:stretch>
        </p:blipFill>
        <p:spPr>
          <a:xfrm>
            <a:off x="322225" y="1768979"/>
            <a:ext cx="8056061" cy="4322179"/>
          </a:xfrm>
          <a:prstGeom prst="rect">
            <a:avLst/>
          </a:prstGeom>
        </p:spPr>
      </p:pic>
      <p:sp>
        <p:nvSpPr>
          <p:cNvPr id="7" name="Flussdiagramm: Alternativer Prozess 6">
            <a:extLst>
              <a:ext uri="{FF2B5EF4-FFF2-40B4-BE49-F238E27FC236}">
                <a16:creationId xmlns:a16="http://schemas.microsoft.com/office/drawing/2014/main" id="{0B46908C-B0D5-A181-9C9C-84B8D6EF12FA}"/>
              </a:ext>
            </a:extLst>
          </p:cNvPr>
          <p:cNvSpPr/>
          <p:nvPr/>
        </p:nvSpPr>
        <p:spPr>
          <a:xfrm>
            <a:off x="0" y="5548499"/>
            <a:ext cx="5862415" cy="1375873"/>
          </a:xfrm>
          <a:prstGeom prst="flowChartAlternateProcess">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For guidance and counseling during on-the-job learning and the implementation of a development project, PP1 HP has developed a specific coaching program for lecturers and consultants to use.</a:t>
            </a:r>
            <a:endParaRPr lang="de-DE" dirty="0">
              <a:ln w="0"/>
              <a:solidFill>
                <a:schemeClr val="tx1"/>
              </a:solidFill>
              <a:effectLst>
                <a:outerShdw blurRad="38100" dist="19050" dir="2700000" algn="tl" rotWithShape="0">
                  <a:schemeClr val="dk1">
                    <a:alpha val="40000"/>
                  </a:schemeClr>
                </a:outerShdw>
              </a:effectLst>
            </a:endParaRPr>
          </a:p>
        </p:txBody>
      </p:sp>
      <p:sp>
        <p:nvSpPr>
          <p:cNvPr id="9" name="Pfeil: nach oben 8">
            <a:extLst>
              <a:ext uri="{FF2B5EF4-FFF2-40B4-BE49-F238E27FC236}">
                <a16:creationId xmlns:a16="http://schemas.microsoft.com/office/drawing/2014/main" id="{DBDC9275-9077-8DDD-BDEF-F5DA038BDA4D}"/>
              </a:ext>
            </a:extLst>
          </p:cNvPr>
          <p:cNvSpPr/>
          <p:nvPr/>
        </p:nvSpPr>
        <p:spPr>
          <a:xfrm>
            <a:off x="1982625" y="4016523"/>
            <a:ext cx="484632" cy="1685801"/>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Pfeil: nach oben 9">
            <a:extLst>
              <a:ext uri="{FF2B5EF4-FFF2-40B4-BE49-F238E27FC236}">
                <a16:creationId xmlns:a16="http://schemas.microsoft.com/office/drawing/2014/main" id="{4314D6A2-6CC1-5ABF-F70C-4F45FE0DFE08}"/>
              </a:ext>
            </a:extLst>
          </p:cNvPr>
          <p:cNvSpPr/>
          <p:nvPr/>
        </p:nvSpPr>
        <p:spPr>
          <a:xfrm>
            <a:off x="4806640" y="4862124"/>
            <a:ext cx="484632" cy="84020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Flussdiagramm: Prozess 10">
            <a:extLst>
              <a:ext uri="{FF2B5EF4-FFF2-40B4-BE49-F238E27FC236}">
                <a16:creationId xmlns:a16="http://schemas.microsoft.com/office/drawing/2014/main" id="{A8BE303C-F4BB-04EA-F4F1-E0840D823F6E}"/>
              </a:ext>
            </a:extLst>
          </p:cNvPr>
          <p:cNvSpPr/>
          <p:nvPr/>
        </p:nvSpPr>
        <p:spPr>
          <a:xfrm>
            <a:off x="8176376" y="2088185"/>
            <a:ext cx="3368991" cy="3460314"/>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For the completion of the training, PP1 HP has developed an examination schedule that can be used alternatively as</a:t>
            </a:r>
          </a:p>
          <a:p>
            <a:pPr marL="342900" indent="-342900">
              <a:buAutoNum type="alphaLcParenR"/>
            </a:pPr>
            <a:r>
              <a:rPr lang="en-US" sz="2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internal examination with a qualified certificate.</a:t>
            </a:r>
          </a:p>
          <a:p>
            <a:pPr marL="342900" indent="-342900">
              <a:buAutoNum type="alphaLcParenR"/>
            </a:pPr>
            <a:r>
              <a:rPr lang="en-US" sz="2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official examination with a recognized continuing education certificate and international recognition</a:t>
            </a:r>
            <a:r>
              <a:rPr lang="en-US" dirty="0"/>
              <a:t>.</a:t>
            </a:r>
            <a:endParaRPr lang="de-DE" dirty="0"/>
          </a:p>
        </p:txBody>
      </p:sp>
    </p:spTree>
    <p:extLst>
      <p:ext uri="{BB962C8B-B14F-4D97-AF65-F5344CB8AC3E}">
        <p14:creationId xmlns:p14="http://schemas.microsoft.com/office/powerpoint/2010/main" val="2108878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anim calcmode="lin" valueType="num">
                                      <p:cBhvr>
                                        <p:cTn id="11" dur="1000" fill="hold"/>
                                        <p:tgtEl>
                                          <p:spTgt spid="9"/>
                                        </p:tgtEl>
                                        <p:attrNameLst>
                                          <p:attrName>ppt_x</p:attrName>
                                        </p:attrNameLst>
                                      </p:cBhvr>
                                      <p:tavLst>
                                        <p:tav tm="0">
                                          <p:val>
                                            <p:strVal val="#ppt_x"/>
                                          </p:val>
                                        </p:tav>
                                        <p:tav tm="100000">
                                          <p:val>
                                            <p:strVal val="#ppt_x"/>
                                          </p:val>
                                        </p:tav>
                                      </p:tavLst>
                                    </p:anim>
                                    <p:anim calcmode="lin" valueType="num">
                                      <p:cBhvr>
                                        <p:cTn id="12" dur="1000" fill="hold"/>
                                        <p:tgtEl>
                                          <p:spTgt spid="9"/>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anim calcmode="lin" valueType="num">
                                      <p:cBhvr>
                                        <p:cTn id="16" dur="1000" fill="hold"/>
                                        <p:tgtEl>
                                          <p:spTgt spid="10"/>
                                        </p:tgtEl>
                                        <p:attrNameLst>
                                          <p:attrName>ppt_x</p:attrName>
                                        </p:attrNameLst>
                                      </p:cBhvr>
                                      <p:tavLst>
                                        <p:tav tm="0">
                                          <p:val>
                                            <p:strVal val="#ppt_x"/>
                                          </p:val>
                                        </p:tav>
                                        <p:tav tm="100000">
                                          <p:val>
                                            <p:strVal val="#ppt_x"/>
                                          </p:val>
                                        </p:tav>
                                      </p:tavLst>
                                    </p:anim>
                                    <p:anim calcmode="lin" valueType="num">
                                      <p:cBhvr>
                                        <p:cTn id="1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heel(1)">
                                      <p:cBhvr>
                                        <p:cTn id="2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4563611" y="116632"/>
            <a:ext cx="7485050" cy="580926"/>
          </a:xfrm>
        </p:spPr>
        <p:txBody>
          <a:bodyPr/>
          <a:lstStyle/>
          <a:p>
            <a:r>
              <a:rPr lang="en-US" sz="3600" dirty="0">
                <a:solidFill>
                  <a:srgbClr val="00B0F0"/>
                </a:solidFill>
                <a:latin typeface="Arial" panose="020B0604020202020204" pitchFamily="34" charset="0"/>
                <a:cs typeface="Arial" panose="020B0604020202020204" pitchFamily="34" charset="0"/>
              </a:rPr>
              <a:t>KAIN has three phases</a:t>
            </a:r>
          </a:p>
        </p:txBody>
      </p:sp>
      <p:sp>
        <p:nvSpPr>
          <p:cNvPr id="4" name="Inhaltsplatzhalter 3"/>
          <p:cNvSpPr>
            <a:spLocks noGrp="1"/>
          </p:cNvSpPr>
          <p:nvPr>
            <p:ph idx="1"/>
          </p:nvPr>
        </p:nvSpPr>
        <p:spPr/>
        <p:txBody>
          <a:bodyPr/>
          <a:lstStyle/>
          <a:p>
            <a:pPr marL="446088" indent="-446088">
              <a:lnSpc>
                <a:spcPct val="150000"/>
              </a:lnSpc>
              <a:buNone/>
            </a:pPr>
            <a:r>
              <a:rPr lang="en-US" dirty="0"/>
              <a:t>1.	classroom teaching						1,5 - 2 days</a:t>
            </a:r>
          </a:p>
          <a:p>
            <a:pPr marL="446088" indent="-446088">
              <a:lnSpc>
                <a:spcPct val="150000"/>
              </a:lnSpc>
              <a:buNone/>
            </a:pPr>
            <a:r>
              <a:rPr lang="en-US" dirty="0"/>
              <a:t>2.	self-study with external support and </a:t>
            </a:r>
            <a:br>
              <a:rPr lang="en-US" dirty="0"/>
            </a:br>
            <a:r>
              <a:rPr lang="en-US" dirty="0"/>
              <a:t>realization SME specific development project	12 - 18 weeks</a:t>
            </a:r>
          </a:p>
          <a:p>
            <a:pPr marL="446088" indent="-446088">
              <a:lnSpc>
                <a:spcPct val="150000"/>
              </a:lnSpc>
              <a:buNone/>
            </a:pPr>
            <a:r>
              <a:rPr lang="en-US" dirty="0"/>
              <a:t>3.	report and reflection					1,5 - 2 days</a:t>
            </a:r>
          </a:p>
          <a:p>
            <a:pPr>
              <a:lnSpc>
                <a:spcPct val="150000"/>
              </a:lnSpc>
            </a:pPr>
            <a:endParaRPr lang="en-US" dirty="0"/>
          </a:p>
        </p:txBody>
      </p:sp>
    </p:spTree>
    <p:extLst>
      <p:ext uri="{BB962C8B-B14F-4D97-AF65-F5344CB8AC3E}">
        <p14:creationId xmlns:p14="http://schemas.microsoft.com/office/powerpoint/2010/main" val="2379162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3600" dirty="0">
                <a:solidFill>
                  <a:srgbClr val="00B0F0"/>
                </a:solidFill>
                <a:latin typeface="Arial" panose="020B0604020202020204" pitchFamily="34" charset="0"/>
                <a:cs typeface="Arial" panose="020B0604020202020204" pitchFamily="34" charset="0"/>
              </a:rPr>
              <a:t>KAIN – 1</a:t>
            </a:r>
            <a:r>
              <a:rPr lang="en-GB" sz="3600" baseline="30000" dirty="0">
                <a:solidFill>
                  <a:srgbClr val="00B0F0"/>
                </a:solidFill>
                <a:latin typeface="Arial" panose="020B0604020202020204" pitchFamily="34" charset="0"/>
                <a:cs typeface="Arial" panose="020B0604020202020204" pitchFamily="34" charset="0"/>
              </a:rPr>
              <a:t>st</a:t>
            </a:r>
            <a:r>
              <a:rPr lang="en-GB" sz="3600" dirty="0">
                <a:solidFill>
                  <a:srgbClr val="00B0F0"/>
                </a:solidFill>
                <a:latin typeface="Arial" panose="020B0604020202020204" pitchFamily="34" charset="0"/>
                <a:cs typeface="Arial" panose="020B0604020202020204" pitchFamily="34" charset="0"/>
              </a:rPr>
              <a:t>  (initial) phase </a:t>
            </a:r>
            <a:r>
              <a:rPr lang="en-GB" sz="2400" dirty="0">
                <a:solidFill>
                  <a:srgbClr val="00B0F0"/>
                </a:solidFill>
              </a:rPr>
              <a:t>Classroom Teaching</a:t>
            </a:r>
            <a:endParaRPr lang="en-GB" b="0" dirty="0">
              <a:solidFill>
                <a:srgbClr val="00B0F0"/>
              </a:solidFill>
            </a:endParaRPr>
          </a:p>
        </p:txBody>
      </p:sp>
      <p:sp>
        <p:nvSpPr>
          <p:cNvPr id="3" name="Inhaltsplatzhalter 2"/>
          <p:cNvSpPr>
            <a:spLocks noGrp="1"/>
          </p:cNvSpPr>
          <p:nvPr>
            <p:ph idx="1"/>
          </p:nvPr>
        </p:nvSpPr>
        <p:spPr>
          <a:xfrm>
            <a:off x="486562" y="1029750"/>
            <a:ext cx="11501306" cy="4525963"/>
          </a:xfrm>
        </p:spPr>
        <p:txBody>
          <a:bodyPr/>
          <a:lstStyle/>
          <a:p>
            <a:pPr marL="0" indent="0">
              <a:buNone/>
            </a:pPr>
            <a:r>
              <a:rPr lang="en-US" b="1" dirty="0"/>
              <a:t>Goals and tasks:</a:t>
            </a:r>
          </a:p>
          <a:p>
            <a:pPr lvl="0"/>
            <a:r>
              <a:rPr lang="en-US" dirty="0"/>
              <a:t>knowledge transfer about the KAIN-method, embedded in the contents of the </a:t>
            </a:r>
            <a:r>
              <a:rPr lang="en-US" i="1" dirty="0"/>
              <a:t>current subject area</a:t>
            </a:r>
          </a:p>
          <a:p>
            <a:pPr lvl="0"/>
            <a:r>
              <a:rPr lang="en-US" dirty="0"/>
              <a:t>creation of a common basis among the participants by teaching essential knowledge for the management of change processes and employee participation</a:t>
            </a:r>
          </a:p>
          <a:p>
            <a:pPr lvl="0"/>
            <a:r>
              <a:rPr lang="en-US" dirty="0"/>
              <a:t>exchange of experience about successful projects and exploration of beneficial as well as hindering influencing factors</a:t>
            </a:r>
          </a:p>
          <a:p>
            <a:pPr lvl="0"/>
            <a:r>
              <a:rPr lang="en-US" dirty="0"/>
              <a:t>first/preliminary orientation on topics for a change process in the own company </a:t>
            </a:r>
            <a:r>
              <a:rPr lang="en-US" i="1" dirty="0">
                <a:sym typeface="Wingdings" panose="05000000000000000000" pitchFamily="2" charset="2"/>
              </a:rPr>
              <a:t> to do in the second phase</a:t>
            </a:r>
            <a:endParaRPr lang="en-US" i="1" dirty="0"/>
          </a:p>
          <a:p>
            <a:endParaRPr lang="en-US" dirty="0"/>
          </a:p>
        </p:txBody>
      </p:sp>
    </p:spTree>
    <p:extLst>
      <p:ext uri="{BB962C8B-B14F-4D97-AF65-F5344CB8AC3E}">
        <p14:creationId xmlns:p14="http://schemas.microsoft.com/office/powerpoint/2010/main" val="4273590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001549" y="116632"/>
            <a:ext cx="8047112" cy="580926"/>
          </a:xfrm>
        </p:spPr>
        <p:txBody>
          <a:bodyPr/>
          <a:lstStyle/>
          <a:p>
            <a:r>
              <a:rPr lang="en-US" sz="3600" dirty="0">
                <a:solidFill>
                  <a:srgbClr val="00B0F0"/>
                </a:solidFill>
                <a:latin typeface="Arial" panose="020B0604020202020204" pitchFamily="34" charset="0"/>
                <a:cs typeface="Arial" panose="020B0604020202020204" pitchFamily="34" charset="0"/>
              </a:rPr>
              <a:t>Tasks in the teaching of topics</a:t>
            </a:r>
          </a:p>
        </p:txBody>
      </p:sp>
      <p:sp>
        <p:nvSpPr>
          <p:cNvPr id="3" name="Inhaltsplatzhalter 2"/>
          <p:cNvSpPr>
            <a:spLocks noGrp="1"/>
          </p:cNvSpPr>
          <p:nvPr>
            <p:ph idx="1"/>
          </p:nvPr>
        </p:nvSpPr>
        <p:spPr/>
        <p:txBody>
          <a:bodyPr/>
          <a:lstStyle/>
          <a:p>
            <a:r>
              <a:rPr lang="en-US" dirty="0"/>
              <a:t>What knowledge about the topic should be conveyed, if possible enriched with business examples: How could it look like? What knowledge is needed to conceive operational change measures in this field?</a:t>
            </a:r>
          </a:p>
          <a:p>
            <a:r>
              <a:rPr lang="en-US" dirty="0"/>
              <a:t>What does a sequence look like in which the participating companies (can) find out where they stand on this topic and what they need to be able to act? And how should the companies be accompanied and evaluated in the subsequent workshops?</a:t>
            </a:r>
          </a:p>
          <a:p>
            <a:r>
              <a:rPr lang="en-GB" dirty="0"/>
              <a:t>Information for the first steps to get an idea</a:t>
            </a:r>
            <a:br>
              <a:rPr lang="en-GB" dirty="0"/>
            </a:br>
            <a:r>
              <a:rPr lang="en-GB" dirty="0">
                <a:sym typeface="Wingdings" panose="05000000000000000000" pitchFamily="2" charset="2"/>
              </a:rPr>
              <a:t> </a:t>
            </a:r>
            <a:r>
              <a:rPr lang="en-GB" dirty="0"/>
              <a:t>analyse the initial situation of the company </a:t>
            </a:r>
            <a:r>
              <a:rPr lang="en-GB" dirty="0">
                <a:sym typeface="Wingdings" panose="05000000000000000000" pitchFamily="2" charset="2"/>
              </a:rPr>
              <a:t></a:t>
            </a:r>
            <a:endParaRPr lang="en-GB" dirty="0"/>
          </a:p>
        </p:txBody>
      </p:sp>
    </p:spTree>
    <p:extLst>
      <p:ext uri="{BB962C8B-B14F-4D97-AF65-F5344CB8AC3E}">
        <p14:creationId xmlns:p14="http://schemas.microsoft.com/office/powerpoint/2010/main" val="3586641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868" name="Group 44"/>
          <p:cNvGraphicFramePr>
            <a:graphicFrameLocks noGrp="1"/>
          </p:cNvGraphicFramePr>
          <p:nvPr>
            <p:ph idx="4294967295"/>
            <p:extLst>
              <p:ext uri="{D42A27DB-BD31-4B8C-83A1-F6EECF244321}">
                <p14:modId xmlns:p14="http://schemas.microsoft.com/office/powerpoint/2010/main" val="2626589873"/>
              </p:ext>
            </p:extLst>
          </p:nvPr>
        </p:nvGraphicFramePr>
        <p:xfrm>
          <a:off x="578841" y="1065402"/>
          <a:ext cx="11232858" cy="5721292"/>
        </p:xfrm>
        <a:graphic>
          <a:graphicData uri="http://schemas.openxmlformats.org/drawingml/2006/table">
            <a:tbl>
              <a:tblPr/>
              <a:tblGrid>
                <a:gridCol w="5472418">
                  <a:extLst>
                    <a:ext uri="{9D8B030D-6E8A-4147-A177-3AD203B41FA5}">
                      <a16:colId xmlns:a16="http://schemas.microsoft.com/office/drawing/2014/main" val="20000"/>
                    </a:ext>
                  </a:extLst>
                </a:gridCol>
                <a:gridCol w="5760440">
                  <a:extLst>
                    <a:ext uri="{9D8B030D-6E8A-4147-A177-3AD203B41FA5}">
                      <a16:colId xmlns:a16="http://schemas.microsoft.com/office/drawing/2014/main" val="20001"/>
                    </a:ext>
                  </a:extLst>
                </a:gridCol>
              </a:tblGrid>
              <a:tr h="1279810">
                <a:tc>
                  <a:txBody>
                    <a:bodyPr/>
                    <a:lstStyle/>
                    <a:p>
                      <a:pPr marL="0" marR="0" lvl="0" indent="0" algn="l" defTabSz="914400" rtl="0" eaLnBrk="1" fontAlgn="base" latinLnBrk="0" hangingPunct="1">
                        <a:lnSpc>
                          <a:spcPct val="100000"/>
                        </a:lnSpc>
                        <a:spcBef>
                          <a:spcPct val="0"/>
                        </a:spcBef>
                        <a:spcAft>
                          <a:spcPct val="0"/>
                        </a:spcAft>
                        <a:buClr>
                          <a:srgbClr val="E42433"/>
                        </a:buClr>
                        <a:buSzTx/>
                        <a:buFontTx/>
                        <a:buNone/>
                        <a:tabLst/>
                      </a:pPr>
                      <a:r>
                        <a:rPr kumimoji="0" lang="en-GB" sz="2800" b="1" i="0" u="none" strike="noStrike" cap="none" normalizeH="0" baseline="0" noProof="0" dirty="0">
                          <a:ln>
                            <a:noFill/>
                          </a:ln>
                          <a:solidFill>
                            <a:srgbClr val="FFFFFF"/>
                          </a:solidFill>
                          <a:effectLst/>
                          <a:latin typeface="Calibri" pitchFamily="34" charset="0"/>
                          <a:cs typeface="Arial" charset="0"/>
                        </a:rPr>
                        <a:t>Key figures of the company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
                          <a:srgbClr val="E42433"/>
                        </a:buClr>
                        <a:buSzTx/>
                        <a:buFontTx/>
                        <a:buNone/>
                        <a:tabLst/>
                      </a:pPr>
                      <a:r>
                        <a:rPr kumimoji="0" lang="en-GB" sz="2400" b="1" i="0" u="none" strike="noStrike" cap="none" normalizeH="0" baseline="0" noProof="0" dirty="0">
                          <a:ln>
                            <a:noFill/>
                          </a:ln>
                          <a:solidFill>
                            <a:srgbClr val="FFFFFF"/>
                          </a:solidFill>
                          <a:effectLst/>
                          <a:latin typeface="Calibri" pitchFamily="34" charset="0"/>
                          <a:cs typeface="Arial" charset="0"/>
                        </a:rPr>
                        <a:t>Experiences and results of earlier support measures</a:t>
                      </a:r>
                    </a:p>
                    <a:p>
                      <a:pPr marL="0" marR="0" lvl="0" indent="0" algn="l" defTabSz="914400" rtl="0" eaLnBrk="1" fontAlgn="base" latinLnBrk="0" hangingPunct="1">
                        <a:lnSpc>
                          <a:spcPct val="100000"/>
                        </a:lnSpc>
                        <a:spcBef>
                          <a:spcPct val="0"/>
                        </a:spcBef>
                        <a:spcAft>
                          <a:spcPct val="0"/>
                        </a:spcAft>
                        <a:buClr>
                          <a:srgbClr val="E42433"/>
                        </a:buClr>
                        <a:buSzTx/>
                        <a:buFontTx/>
                        <a:buNone/>
                        <a:tabLst/>
                      </a:pPr>
                      <a:r>
                        <a:rPr kumimoji="0" lang="en-GB" sz="2400" b="0" i="0" u="none" strike="noStrike" cap="none" normalizeH="0" baseline="0" noProof="0" dirty="0">
                          <a:ln>
                            <a:noFill/>
                          </a:ln>
                          <a:solidFill>
                            <a:srgbClr val="FFFFFF"/>
                          </a:solidFill>
                          <a:effectLst/>
                          <a:latin typeface="Calibri" pitchFamily="34" charset="0"/>
                          <a:cs typeface="Arial" charset="0"/>
                        </a:rPr>
                        <a:t>(last 3 years)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980279">
                <a:tc>
                  <a:txBody>
                    <a:bodyPr/>
                    <a:lstStyle/>
                    <a:p>
                      <a:pPr marL="0" marR="0" lvl="0" indent="0" algn="l" defTabSz="914400" rtl="0" eaLnBrk="1" fontAlgn="base" latinLnBrk="0" hangingPunct="1">
                        <a:lnSpc>
                          <a:spcPct val="100000"/>
                        </a:lnSpc>
                        <a:spcBef>
                          <a:spcPct val="0"/>
                        </a:spcBef>
                        <a:spcAft>
                          <a:spcPct val="0"/>
                        </a:spcAft>
                        <a:buClr>
                          <a:srgbClr val="E42433"/>
                        </a:buClr>
                        <a:buSzTx/>
                        <a:buFontTx/>
                        <a:buNone/>
                        <a:tabLst/>
                      </a:pPr>
                      <a:r>
                        <a:rPr kumimoji="0" lang="en-GB" sz="1800" b="0" i="0" u="none" strike="noStrike" cap="none" normalizeH="0" baseline="0" noProof="0" dirty="0">
                          <a:ln>
                            <a:noFill/>
                          </a:ln>
                          <a:solidFill>
                            <a:srgbClr val="000000"/>
                          </a:solidFill>
                          <a:effectLst/>
                          <a:latin typeface="Calibri" pitchFamily="34" charset="0"/>
                          <a:cs typeface="Arial" charset="0"/>
                        </a:rPr>
                        <a:t>Structural characteristics (work/job design, age-groups, gender) </a:t>
                      </a:r>
                      <a:br>
                        <a:rPr kumimoji="0" lang="en-GB" sz="1800" b="0" i="0" u="none" strike="noStrike" cap="none" normalizeH="0" baseline="0" noProof="0" dirty="0">
                          <a:ln>
                            <a:noFill/>
                          </a:ln>
                          <a:solidFill>
                            <a:srgbClr val="000000"/>
                          </a:solidFill>
                          <a:effectLst/>
                          <a:latin typeface="Calibri" pitchFamily="34" charset="0"/>
                          <a:cs typeface="Arial" charset="0"/>
                        </a:rPr>
                      </a:br>
                      <a:r>
                        <a:rPr kumimoji="0" lang="en-GB" sz="1800" b="0" i="0" u="none" strike="noStrike" cap="none" normalizeH="0" baseline="0" noProof="0" dirty="0">
                          <a:ln>
                            <a:noFill/>
                          </a:ln>
                          <a:solidFill>
                            <a:srgbClr val="000000"/>
                          </a:solidFill>
                          <a:effectLst/>
                          <a:latin typeface="Calibri" pitchFamily="34" charset="0"/>
                          <a:cs typeface="Arial" charset="0"/>
                        </a:rPr>
                        <a:t>Forecast of the work ability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rowSpan="7">
                  <a:txBody>
                    <a:bodyPr/>
                    <a:lstStyle/>
                    <a:p>
                      <a:pPr marL="0" marR="0" lvl="0" indent="0" algn="l" defTabSz="914400" rtl="0" eaLnBrk="1" fontAlgn="base" latinLnBrk="0" hangingPunct="1">
                        <a:lnSpc>
                          <a:spcPct val="100000"/>
                        </a:lnSpc>
                        <a:spcBef>
                          <a:spcPct val="0"/>
                        </a:spcBef>
                        <a:spcAft>
                          <a:spcPts val="600"/>
                        </a:spcAft>
                        <a:buClr>
                          <a:srgbClr val="E42433"/>
                        </a:buClr>
                        <a:buSzTx/>
                        <a:buFontTx/>
                        <a:buNone/>
                        <a:tabLst/>
                      </a:pPr>
                      <a:r>
                        <a:rPr kumimoji="0" lang="en-GB" sz="2000" b="0" i="0" u="none" strike="noStrike" cap="none" normalizeH="0" baseline="0" noProof="0" dirty="0">
                          <a:ln>
                            <a:noFill/>
                          </a:ln>
                          <a:solidFill>
                            <a:srgbClr val="000000"/>
                          </a:solidFill>
                          <a:effectLst/>
                          <a:latin typeface="Calibri" pitchFamily="34" charset="0"/>
                          <a:cs typeface="Arial" charset="0"/>
                        </a:rPr>
                        <a:t>Personnel surveys</a:t>
                      </a:r>
                    </a:p>
                    <a:p>
                      <a:pPr marL="0" marR="0" lvl="0" indent="0" algn="l" defTabSz="914400" rtl="0" eaLnBrk="1" fontAlgn="base" latinLnBrk="0" hangingPunct="1">
                        <a:lnSpc>
                          <a:spcPct val="100000"/>
                        </a:lnSpc>
                        <a:spcBef>
                          <a:spcPct val="0"/>
                        </a:spcBef>
                        <a:spcAft>
                          <a:spcPts val="600"/>
                        </a:spcAft>
                        <a:buClr>
                          <a:srgbClr val="E42433"/>
                        </a:buClr>
                        <a:buSzTx/>
                        <a:buFontTx/>
                        <a:buNone/>
                        <a:tabLst/>
                      </a:pPr>
                      <a:r>
                        <a:rPr kumimoji="0" lang="en-GB" sz="2000" b="0" i="0" u="none" strike="noStrike" cap="none" normalizeH="0" baseline="0" noProof="0" dirty="0">
                          <a:ln>
                            <a:noFill/>
                          </a:ln>
                          <a:solidFill>
                            <a:srgbClr val="000000"/>
                          </a:solidFill>
                          <a:effectLst/>
                          <a:latin typeface="Calibri" pitchFamily="34" charset="0"/>
                          <a:cs typeface="Arial" charset="0"/>
                        </a:rPr>
                        <a:t>Promotional measures / Implementation of actions</a:t>
                      </a:r>
                    </a:p>
                    <a:p>
                      <a:pPr marL="0" marR="0" lvl="0" indent="0" algn="l" defTabSz="914400" rtl="0" eaLnBrk="1" fontAlgn="base" latinLnBrk="0" hangingPunct="1">
                        <a:lnSpc>
                          <a:spcPct val="100000"/>
                        </a:lnSpc>
                        <a:spcBef>
                          <a:spcPct val="0"/>
                        </a:spcBef>
                        <a:spcAft>
                          <a:spcPts val="600"/>
                        </a:spcAft>
                        <a:buClr>
                          <a:srgbClr val="E42433"/>
                        </a:buClr>
                        <a:buSzTx/>
                        <a:buFontTx/>
                        <a:buNone/>
                        <a:tabLst/>
                      </a:pPr>
                      <a:r>
                        <a:rPr kumimoji="0" lang="en-GB" sz="2000" b="0" i="0" u="none" strike="noStrike" cap="none" normalizeH="0" baseline="0" noProof="0" dirty="0">
                          <a:ln>
                            <a:noFill/>
                          </a:ln>
                          <a:solidFill>
                            <a:srgbClr val="000000"/>
                          </a:solidFill>
                          <a:effectLst/>
                          <a:latin typeface="Calibri" pitchFamily="34" charset="0"/>
                          <a:cs typeface="Arial" charset="0"/>
                        </a:rPr>
                        <a:t>What has worked well? </a:t>
                      </a:r>
                      <a:br>
                        <a:rPr kumimoji="0" lang="en-GB" sz="2000" b="0" i="0" u="none" strike="noStrike" cap="none" normalizeH="0" baseline="0" noProof="0" dirty="0">
                          <a:ln>
                            <a:noFill/>
                          </a:ln>
                          <a:solidFill>
                            <a:srgbClr val="000000"/>
                          </a:solidFill>
                          <a:effectLst/>
                          <a:latin typeface="Calibri" pitchFamily="34" charset="0"/>
                          <a:cs typeface="Arial" charset="0"/>
                        </a:rPr>
                      </a:br>
                      <a:r>
                        <a:rPr kumimoji="0" lang="en-GB" sz="2000" b="0" i="0" u="none" strike="noStrike" cap="none" normalizeH="0" baseline="0" noProof="0" dirty="0">
                          <a:ln>
                            <a:noFill/>
                          </a:ln>
                          <a:solidFill>
                            <a:srgbClr val="000000"/>
                          </a:solidFill>
                          <a:effectLst/>
                          <a:latin typeface="Calibri" pitchFamily="34" charset="0"/>
                          <a:cs typeface="Arial" charset="0"/>
                        </a:rPr>
                        <a:t>What didn't work? - Why?</a:t>
                      </a:r>
                    </a:p>
                    <a:p>
                      <a:pPr marL="0" marR="0" lvl="0" indent="0" algn="l" defTabSz="914400" rtl="0" eaLnBrk="1" fontAlgn="base" latinLnBrk="0" hangingPunct="1">
                        <a:lnSpc>
                          <a:spcPct val="100000"/>
                        </a:lnSpc>
                        <a:spcBef>
                          <a:spcPct val="0"/>
                        </a:spcBef>
                        <a:spcAft>
                          <a:spcPts val="600"/>
                        </a:spcAft>
                        <a:buClr>
                          <a:srgbClr val="E42433"/>
                        </a:buClr>
                        <a:buSzTx/>
                        <a:buFontTx/>
                        <a:buNone/>
                        <a:tabLst/>
                      </a:pPr>
                      <a:r>
                        <a:rPr kumimoji="0" lang="en-GB" sz="2000" b="0" i="0" u="none" strike="noStrike" cap="none" normalizeH="0" baseline="0" noProof="0" dirty="0">
                          <a:ln>
                            <a:noFill/>
                          </a:ln>
                          <a:solidFill>
                            <a:srgbClr val="000000"/>
                          </a:solidFill>
                          <a:effectLst/>
                          <a:latin typeface="Calibri" pitchFamily="34" charset="0"/>
                          <a:cs typeface="Arial" charset="0"/>
                        </a:rPr>
                        <a:t>What has been missing so far?</a:t>
                      </a:r>
                    </a:p>
                    <a:p>
                      <a:pPr marL="0" marR="0" lvl="0" indent="0" algn="l" defTabSz="914400" rtl="0" eaLnBrk="1" fontAlgn="base" latinLnBrk="0" hangingPunct="1">
                        <a:lnSpc>
                          <a:spcPct val="100000"/>
                        </a:lnSpc>
                        <a:spcBef>
                          <a:spcPct val="0"/>
                        </a:spcBef>
                        <a:spcAft>
                          <a:spcPts val="600"/>
                        </a:spcAft>
                        <a:buClr>
                          <a:srgbClr val="E42433"/>
                        </a:buClr>
                        <a:buSzTx/>
                        <a:buFontTx/>
                        <a:buNone/>
                        <a:tabLst/>
                      </a:pPr>
                      <a:r>
                        <a:rPr kumimoji="0" lang="en-GB" sz="2000" b="0" i="0" u="none" strike="noStrike" cap="none" normalizeH="0" baseline="0" noProof="0" dirty="0">
                          <a:ln>
                            <a:noFill/>
                          </a:ln>
                          <a:solidFill>
                            <a:srgbClr val="000000"/>
                          </a:solidFill>
                          <a:effectLst/>
                          <a:latin typeface="Calibri" pitchFamily="34" charset="0"/>
                          <a:cs typeface="Arial" charset="0"/>
                        </a:rPr>
                        <a:t>Evaluation</a:t>
                      </a:r>
                    </a:p>
                    <a:p>
                      <a:pPr marL="0" marR="0" lvl="0" indent="0" algn="l" defTabSz="914400" rtl="0" eaLnBrk="1" fontAlgn="base" latinLnBrk="0" hangingPunct="1">
                        <a:lnSpc>
                          <a:spcPct val="100000"/>
                        </a:lnSpc>
                        <a:spcBef>
                          <a:spcPct val="0"/>
                        </a:spcBef>
                        <a:spcAft>
                          <a:spcPts val="600"/>
                        </a:spcAft>
                        <a:buClr>
                          <a:srgbClr val="E42433"/>
                        </a:buClr>
                        <a:buSzTx/>
                        <a:buFontTx/>
                        <a:buNone/>
                        <a:tabLst/>
                      </a:pPr>
                      <a:r>
                        <a:rPr kumimoji="0" lang="en-GB" sz="2000" b="0" i="0" u="none" strike="noStrike" cap="none" normalizeH="0" baseline="0" noProof="0" dirty="0">
                          <a:ln>
                            <a:noFill/>
                          </a:ln>
                          <a:solidFill>
                            <a:srgbClr val="000000"/>
                          </a:solidFill>
                          <a:effectLst/>
                          <a:latin typeface="Calibri" pitchFamily="34" charset="0"/>
                          <a:cs typeface="Arial" charset="0"/>
                        </a:rPr>
                        <a:t>Problems with the implementation?</a:t>
                      </a:r>
                    </a:p>
                    <a:p>
                      <a:pPr marL="0" marR="0" lvl="0" indent="0" algn="l" defTabSz="914400" rtl="0" eaLnBrk="1" fontAlgn="base" latinLnBrk="0" hangingPunct="1">
                        <a:lnSpc>
                          <a:spcPct val="100000"/>
                        </a:lnSpc>
                        <a:spcBef>
                          <a:spcPct val="0"/>
                        </a:spcBef>
                        <a:spcAft>
                          <a:spcPts val="600"/>
                        </a:spcAft>
                        <a:buClr>
                          <a:srgbClr val="E42433"/>
                        </a:buClr>
                        <a:buSzTx/>
                        <a:buFontTx/>
                        <a:buNone/>
                        <a:tabLst/>
                      </a:pPr>
                      <a:r>
                        <a:rPr kumimoji="0" lang="en-GB" sz="2000" b="0" i="0" u="none" strike="noStrike" cap="none" normalizeH="0" baseline="0" noProof="0" dirty="0">
                          <a:ln>
                            <a:noFill/>
                          </a:ln>
                          <a:solidFill>
                            <a:srgbClr val="000000"/>
                          </a:solidFill>
                          <a:effectLst/>
                          <a:latin typeface="Calibri" pitchFamily="34" charset="0"/>
                          <a:cs typeface="Arial" charset="0"/>
                        </a:rPr>
                        <a:t>Effectiveness and sustainability of the actions?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686195">
                <a:tc>
                  <a:txBody>
                    <a:bodyPr/>
                    <a:lstStyle/>
                    <a:p>
                      <a:pPr marL="0" marR="0" lvl="0" indent="0" algn="l" defTabSz="914400" rtl="0" eaLnBrk="1" fontAlgn="base" latinLnBrk="0" hangingPunct="1">
                        <a:lnSpc>
                          <a:spcPct val="100000"/>
                        </a:lnSpc>
                        <a:spcBef>
                          <a:spcPct val="0"/>
                        </a:spcBef>
                        <a:spcAft>
                          <a:spcPct val="0"/>
                        </a:spcAft>
                        <a:buClr>
                          <a:srgbClr val="E42433"/>
                        </a:buClr>
                        <a:buSzTx/>
                        <a:buFontTx/>
                        <a:buNone/>
                        <a:tabLst/>
                      </a:pPr>
                      <a:r>
                        <a:rPr kumimoji="0" lang="en-GB" sz="1800" b="0" i="0" u="none" strike="noStrike" cap="none" normalizeH="0" baseline="0" noProof="0" dirty="0">
                          <a:ln>
                            <a:noFill/>
                          </a:ln>
                          <a:solidFill>
                            <a:srgbClr val="000000"/>
                          </a:solidFill>
                          <a:effectLst/>
                          <a:latin typeface="Calibri" pitchFamily="34" charset="0"/>
                          <a:cs typeface="Arial" charset="0"/>
                        </a:rPr>
                        <a:t>Health, sick leave, absenteeism, </a:t>
                      </a:r>
                      <a:br>
                        <a:rPr kumimoji="0" lang="en-GB" sz="1800" b="0" i="0" u="none" strike="noStrike" cap="none" normalizeH="0" baseline="0" noProof="0" dirty="0">
                          <a:ln>
                            <a:noFill/>
                          </a:ln>
                          <a:solidFill>
                            <a:srgbClr val="000000"/>
                          </a:solidFill>
                          <a:effectLst/>
                          <a:latin typeface="Calibri" pitchFamily="34" charset="0"/>
                          <a:cs typeface="Arial" charset="0"/>
                        </a:rPr>
                      </a:br>
                      <a:r>
                        <a:rPr kumimoji="0" lang="en-GB" sz="1800" b="0" i="0" u="none" strike="noStrike" cap="none" normalizeH="0" baseline="0" noProof="0" dirty="0">
                          <a:ln>
                            <a:noFill/>
                          </a:ln>
                          <a:solidFill>
                            <a:srgbClr val="000000"/>
                          </a:solidFill>
                          <a:effectLst/>
                          <a:latin typeface="Calibri" pitchFamily="34" charset="0"/>
                          <a:cs typeface="Arial" charset="0"/>
                        </a:rPr>
                        <a:t>early retirement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vMerge="1">
                  <a:txBody>
                    <a:bodyPr/>
                    <a:lstStyle/>
                    <a:p>
                      <a:endParaRPr lang="fi-FI"/>
                    </a:p>
                  </a:txBody>
                  <a:tcPr/>
                </a:tc>
                <a:extLst>
                  <a:ext uri="{0D108BD9-81ED-4DB2-BD59-A6C34878D82A}">
                    <a16:rowId xmlns:a16="http://schemas.microsoft.com/office/drawing/2014/main" val="10002"/>
                  </a:ext>
                </a:extLst>
              </a:tr>
              <a:tr h="519072">
                <a:tc>
                  <a:txBody>
                    <a:bodyPr/>
                    <a:lstStyle/>
                    <a:p>
                      <a:pPr marL="0" marR="0" lvl="0" indent="0" algn="l" defTabSz="914400" rtl="0" eaLnBrk="1" fontAlgn="base" latinLnBrk="0" hangingPunct="1">
                        <a:lnSpc>
                          <a:spcPct val="100000"/>
                        </a:lnSpc>
                        <a:spcBef>
                          <a:spcPct val="0"/>
                        </a:spcBef>
                        <a:spcAft>
                          <a:spcPct val="0"/>
                        </a:spcAft>
                        <a:buClr>
                          <a:srgbClr val="E42433"/>
                        </a:buClr>
                        <a:buSzTx/>
                        <a:buFontTx/>
                        <a:buNone/>
                        <a:tabLst/>
                      </a:pPr>
                      <a:r>
                        <a:rPr kumimoji="0" lang="en-GB" sz="1800" b="0" i="0" u="none" strike="noStrike" cap="none" normalizeH="0" baseline="0" noProof="0" dirty="0">
                          <a:ln>
                            <a:noFill/>
                          </a:ln>
                          <a:solidFill>
                            <a:srgbClr val="000000"/>
                          </a:solidFill>
                          <a:effectLst/>
                          <a:latin typeface="Calibri" pitchFamily="34" charset="0"/>
                          <a:cs typeface="Arial" charset="0"/>
                        </a:rPr>
                        <a:t>Competence, occupational training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vMerge="1">
                  <a:txBody>
                    <a:bodyPr/>
                    <a:lstStyle/>
                    <a:p>
                      <a:endParaRPr lang="fi-FI"/>
                    </a:p>
                  </a:txBody>
                  <a:tcPr/>
                </a:tc>
                <a:extLst>
                  <a:ext uri="{0D108BD9-81ED-4DB2-BD59-A6C34878D82A}">
                    <a16:rowId xmlns:a16="http://schemas.microsoft.com/office/drawing/2014/main" val="10003"/>
                  </a:ext>
                </a:extLst>
              </a:tr>
              <a:tr h="686195">
                <a:tc>
                  <a:txBody>
                    <a:bodyPr/>
                    <a:lstStyle/>
                    <a:p>
                      <a:pPr marL="0" marR="0" lvl="0" indent="0" algn="l" defTabSz="914400" rtl="0" eaLnBrk="1" fontAlgn="base" latinLnBrk="0" hangingPunct="1">
                        <a:lnSpc>
                          <a:spcPct val="100000"/>
                        </a:lnSpc>
                        <a:spcBef>
                          <a:spcPct val="0"/>
                        </a:spcBef>
                        <a:spcAft>
                          <a:spcPct val="0"/>
                        </a:spcAft>
                        <a:buClr>
                          <a:srgbClr val="E42433"/>
                        </a:buClr>
                        <a:buSzTx/>
                        <a:buFontTx/>
                        <a:buNone/>
                        <a:tabLst/>
                      </a:pPr>
                      <a:r>
                        <a:rPr kumimoji="0" lang="en-GB" sz="1800" b="0" i="0" u="none" strike="noStrike" cap="none" normalizeH="0" baseline="0" noProof="0" dirty="0">
                          <a:ln>
                            <a:noFill/>
                          </a:ln>
                          <a:solidFill>
                            <a:srgbClr val="000000"/>
                          </a:solidFill>
                          <a:effectLst/>
                          <a:latin typeface="Calibri" pitchFamily="34" charset="0"/>
                          <a:cs typeface="Arial" charset="0"/>
                        </a:rPr>
                        <a:t>Fluctuation, length of employment, working careers, recruiting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vMerge="1">
                  <a:txBody>
                    <a:bodyPr/>
                    <a:lstStyle/>
                    <a:p>
                      <a:endParaRPr lang="fi-FI"/>
                    </a:p>
                  </a:txBody>
                  <a:tcPr/>
                </a:tc>
                <a:extLst>
                  <a:ext uri="{0D108BD9-81ED-4DB2-BD59-A6C34878D82A}">
                    <a16:rowId xmlns:a16="http://schemas.microsoft.com/office/drawing/2014/main" val="10004"/>
                  </a:ext>
                </a:extLst>
              </a:tr>
              <a:tr h="512265">
                <a:tc>
                  <a:txBody>
                    <a:bodyPr/>
                    <a:lstStyle/>
                    <a:p>
                      <a:pPr marL="0" marR="0" lvl="0" indent="0" algn="l" defTabSz="914400" rtl="0" eaLnBrk="1" fontAlgn="base" latinLnBrk="0" hangingPunct="1">
                        <a:lnSpc>
                          <a:spcPct val="100000"/>
                        </a:lnSpc>
                        <a:spcBef>
                          <a:spcPct val="0"/>
                        </a:spcBef>
                        <a:spcAft>
                          <a:spcPct val="0"/>
                        </a:spcAft>
                        <a:buClr>
                          <a:srgbClr val="E42433"/>
                        </a:buClr>
                        <a:buSzTx/>
                        <a:buFontTx/>
                        <a:buNone/>
                        <a:tabLst/>
                      </a:pPr>
                      <a:r>
                        <a:rPr kumimoji="0" lang="en-GB" sz="1800" b="0" i="0" u="none" strike="noStrike" cap="none" normalizeH="0" baseline="0" noProof="0" dirty="0">
                          <a:ln>
                            <a:noFill/>
                          </a:ln>
                          <a:solidFill>
                            <a:srgbClr val="000000"/>
                          </a:solidFill>
                          <a:effectLst/>
                          <a:latin typeface="Calibri" pitchFamily="34" charset="0"/>
                          <a:cs typeface="Arial" charset="0"/>
                        </a:rPr>
                        <a:t>Productivity, performance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vMerge="1">
                  <a:txBody>
                    <a:bodyPr/>
                    <a:lstStyle/>
                    <a:p>
                      <a:endParaRPr lang="fi-FI"/>
                    </a:p>
                  </a:txBody>
                  <a:tcPr/>
                </a:tc>
                <a:extLst>
                  <a:ext uri="{0D108BD9-81ED-4DB2-BD59-A6C34878D82A}">
                    <a16:rowId xmlns:a16="http://schemas.microsoft.com/office/drawing/2014/main" val="10005"/>
                  </a:ext>
                </a:extLst>
              </a:tr>
              <a:tr h="517104">
                <a:tc>
                  <a:txBody>
                    <a:bodyPr/>
                    <a:lstStyle/>
                    <a:p>
                      <a:pPr marL="0" marR="0" lvl="0" indent="0" algn="l" defTabSz="914400" rtl="0" eaLnBrk="1" fontAlgn="base" latinLnBrk="0" hangingPunct="1">
                        <a:lnSpc>
                          <a:spcPct val="100000"/>
                        </a:lnSpc>
                        <a:spcBef>
                          <a:spcPct val="0"/>
                        </a:spcBef>
                        <a:spcAft>
                          <a:spcPct val="0"/>
                        </a:spcAft>
                        <a:buClr>
                          <a:srgbClr val="E42433"/>
                        </a:buClr>
                        <a:buSzTx/>
                        <a:buFontTx/>
                        <a:buNone/>
                        <a:tabLst/>
                      </a:pPr>
                      <a:r>
                        <a:rPr kumimoji="0" lang="en-GB" sz="1800" b="0" i="0" u="none" strike="noStrike" cap="none" normalizeH="0" baseline="0" noProof="0" dirty="0">
                          <a:ln>
                            <a:noFill/>
                          </a:ln>
                          <a:solidFill>
                            <a:srgbClr val="000000"/>
                          </a:solidFill>
                          <a:effectLst/>
                          <a:latin typeface="Calibri" pitchFamily="34" charset="0"/>
                          <a:cs typeface="Arial" charset="0"/>
                        </a:rPr>
                        <a:t>Risk assessment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vMerge="1">
                  <a:txBody>
                    <a:bodyPr/>
                    <a:lstStyle/>
                    <a:p>
                      <a:endParaRPr lang="fi-FI"/>
                    </a:p>
                  </a:txBody>
                  <a:tcPr/>
                </a:tc>
                <a:extLst>
                  <a:ext uri="{0D108BD9-81ED-4DB2-BD59-A6C34878D82A}">
                    <a16:rowId xmlns:a16="http://schemas.microsoft.com/office/drawing/2014/main" val="10006"/>
                  </a:ext>
                </a:extLst>
              </a:tr>
              <a:tr h="540372">
                <a:tc>
                  <a:txBody>
                    <a:bodyPr/>
                    <a:lstStyle/>
                    <a:p>
                      <a:pPr marL="0" marR="0" lvl="0" indent="0" algn="l" defTabSz="914400" rtl="0" eaLnBrk="1" fontAlgn="base" latinLnBrk="0" hangingPunct="1">
                        <a:lnSpc>
                          <a:spcPct val="100000"/>
                        </a:lnSpc>
                        <a:spcBef>
                          <a:spcPct val="0"/>
                        </a:spcBef>
                        <a:spcAft>
                          <a:spcPct val="0"/>
                        </a:spcAft>
                        <a:buClr>
                          <a:srgbClr val="E42433"/>
                        </a:buClr>
                        <a:buSzTx/>
                        <a:buFontTx/>
                        <a:buNone/>
                        <a:tabLst/>
                        <a:defRPr/>
                      </a:pPr>
                      <a:r>
                        <a:rPr kumimoji="0" lang="en-GB" sz="1800" b="0" i="0" u="none" strike="noStrike" kern="1200" cap="none" normalizeH="0" baseline="0" noProof="0" dirty="0">
                          <a:ln>
                            <a:noFill/>
                          </a:ln>
                          <a:solidFill>
                            <a:srgbClr val="000000"/>
                          </a:solidFill>
                          <a:effectLst/>
                          <a:latin typeface="Calibri" pitchFamily="34" charset="0"/>
                          <a:ea typeface="+mn-ea"/>
                          <a:cs typeface="Arial" charset="0"/>
                        </a:rPr>
                        <a:t>... Further key figures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vMerge="1">
                  <a:txBody>
                    <a:bodyPr/>
                    <a:lstStyle/>
                    <a:p>
                      <a:pPr marL="0" marR="0" lvl="0" indent="0" algn="l" defTabSz="914400" rtl="0" eaLnBrk="1" fontAlgn="base" latinLnBrk="0" hangingPunct="1">
                        <a:lnSpc>
                          <a:spcPct val="100000"/>
                        </a:lnSpc>
                        <a:spcBef>
                          <a:spcPct val="0"/>
                        </a:spcBef>
                        <a:spcAft>
                          <a:spcPts val="600"/>
                        </a:spcAft>
                        <a:buClr>
                          <a:srgbClr val="E42433"/>
                        </a:buClr>
                        <a:buSzTx/>
                        <a:buFontTx/>
                        <a:buNone/>
                        <a:tabLst/>
                      </a:pPr>
                      <a:endParaRPr kumimoji="0" lang="de-DE" sz="2400" b="0" i="0" u="none" strike="noStrike" cap="none" normalizeH="0" baseline="0" noProof="0" dirty="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bl>
          </a:graphicData>
        </a:graphic>
      </p:graphicFrame>
      <p:sp>
        <p:nvSpPr>
          <p:cNvPr id="3" name="Titel 2"/>
          <p:cNvSpPr>
            <a:spLocks noGrp="1"/>
          </p:cNvSpPr>
          <p:nvPr>
            <p:ph type="title"/>
          </p:nvPr>
        </p:nvSpPr>
        <p:spPr>
          <a:xfrm>
            <a:off x="1473666" y="-161590"/>
            <a:ext cx="10972800" cy="1143000"/>
          </a:xfrm>
        </p:spPr>
        <p:txBody>
          <a:bodyPr>
            <a:normAutofit/>
          </a:bodyPr>
          <a:lstStyle/>
          <a:p>
            <a:r>
              <a:rPr lang="en-US" altLang="fi-FI" sz="2800" dirty="0">
                <a:solidFill>
                  <a:srgbClr val="00B0F0"/>
                </a:solidFill>
                <a:latin typeface="Arial" panose="020B0604020202020204" pitchFamily="34" charset="0"/>
                <a:cs typeface="Arial" panose="020B0604020202020204" pitchFamily="34" charset="0"/>
              </a:rPr>
              <a:t>The preparation of a change (consulting) </a:t>
            </a:r>
            <a:br>
              <a:rPr lang="en-US" altLang="fi-FI" sz="2800" dirty="0">
                <a:solidFill>
                  <a:srgbClr val="00B0F0"/>
                </a:solidFill>
                <a:latin typeface="Arial" panose="020B0604020202020204" pitchFamily="34" charset="0"/>
                <a:cs typeface="Arial" panose="020B0604020202020204" pitchFamily="34" charset="0"/>
              </a:rPr>
            </a:br>
            <a:r>
              <a:rPr lang="en-US" altLang="fi-FI" sz="2800" dirty="0">
                <a:solidFill>
                  <a:srgbClr val="00B0F0"/>
                </a:solidFill>
                <a:latin typeface="Arial" panose="020B0604020202020204" pitchFamily="34" charset="0"/>
                <a:cs typeface="Arial" panose="020B0604020202020204" pitchFamily="34" charset="0"/>
              </a:rPr>
              <a:t>process </a:t>
            </a:r>
            <a:r>
              <a:rPr lang="en-US" altLang="fi-FI" sz="2800" dirty="0">
                <a:solidFill>
                  <a:srgbClr val="00B0F0"/>
                </a:solidFill>
                <a:latin typeface="Arial" panose="020B0604020202020204" pitchFamily="34" charset="0"/>
                <a:cs typeface="Arial" panose="020B0604020202020204" pitchFamily="34" charset="0"/>
                <a:sym typeface="Wingdings" panose="05000000000000000000" pitchFamily="2" charset="2"/>
              </a:rPr>
              <a:t> </a:t>
            </a:r>
            <a:r>
              <a:rPr lang="en-US" altLang="fi-FI" sz="2800" dirty="0">
                <a:solidFill>
                  <a:srgbClr val="00B0F0"/>
                </a:solidFill>
                <a:latin typeface="Arial" panose="020B0604020202020204" pitchFamily="34" charset="0"/>
                <a:cs typeface="Arial" panose="020B0604020202020204" pitchFamily="34" charset="0"/>
              </a:rPr>
              <a:t>project clarification</a:t>
            </a:r>
            <a:endParaRPr lang="de-DE" sz="2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53912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001549" y="116632"/>
            <a:ext cx="8047112" cy="580926"/>
          </a:xfrm>
        </p:spPr>
        <p:txBody>
          <a:bodyPr/>
          <a:lstStyle/>
          <a:p>
            <a:r>
              <a:rPr lang="en-GB" sz="3600" dirty="0">
                <a:solidFill>
                  <a:srgbClr val="00B0F0"/>
                </a:solidFill>
                <a:latin typeface="Arial" panose="020B0604020202020204" pitchFamily="34" charset="0"/>
                <a:cs typeface="Arial" panose="020B0604020202020204" pitchFamily="34" charset="0"/>
              </a:rPr>
              <a:t>In the second phase – Learning …</a:t>
            </a:r>
            <a:endParaRPr lang="de-DE" sz="3600" dirty="0">
              <a:solidFill>
                <a:srgbClr val="00B0F0"/>
              </a:solidFill>
              <a:latin typeface="Arial" panose="020B0604020202020204" pitchFamily="34" charset="0"/>
              <a:cs typeface="Arial" panose="020B0604020202020204" pitchFamily="34" charset="0"/>
            </a:endParaRPr>
          </a:p>
        </p:txBody>
      </p:sp>
      <p:sp>
        <p:nvSpPr>
          <p:cNvPr id="5" name="Inhaltsplatzhalter 4"/>
          <p:cNvSpPr>
            <a:spLocks noGrp="1"/>
          </p:cNvSpPr>
          <p:nvPr>
            <p:ph idx="1"/>
          </p:nvPr>
        </p:nvSpPr>
        <p:spPr/>
        <p:txBody>
          <a:bodyPr>
            <a:normAutofit lnSpcReduction="10000"/>
          </a:bodyPr>
          <a:lstStyle/>
          <a:p>
            <a:r>
              <a:rPr lang="en-GB" dirty="0"/>
              <a:t>is combined with the realisation of a SME specific development project, so that innovations are (could be) realised and productivity increases.</a:t>
            </a:r>
          </a:p>
          <a:p>
            <a:r>
              <a:rPr lang="en-GB" dirty="0"/>
              <a:t>is realised at the workplace while doing daily work. At the same time, other employees are involved so that a broad-based qualification is achieved.</a:t>
            </a:r>
          </a:p>
          <a:p>
            <a:endParaRPr lang="en-GB" dirty="0"/>
          </a:p>
          <a:p>
            <a:pPr marL="0" indent="0">
              <a:buNone/>
            </a:pPr>
            <a:r>
              <a:rPr lang="en-GB" dirty="0"/>
              <a:t>Thus the success can be directly experienced and increases economic success. This motivates SMEs to implement more advanced training.</a:t>
            </a:r>
          </a:p>
        </p:txBody>
      </p:sp>
    </p:spTree>
    <p:extLst>
      <p:ext uri="{BB962C8B-B14F-4D97-AF65-F5344CB8AC3E}">
        <p14:creationId xmlns:p14="http://schemas.microsoft.com/office/powerpoint/2010/main" val="3903397226"/>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743031088F1E14B8F2D8F273A81A9A9" ma:contentTypeVersion="11" ma:contentTypeDescription="Ein neues Dokument erstellen." ma:contentTypeScope="" ma:versionID="b60a5013be2b0c826afdcadc225d6dca">
  <xsd:schema xmlns:xsd="http://www.w3.org/2001/XMLSchema" xmlns:xs="http://www.w3.org/2001/XMLSchema" xmlns:p="http://schemas.microsoft.com/office/2006/metadata/properties" xmlns:ns2="b96143fa-edd1-4452-877c-9b7a04eb2124" xmlns:ns3="b3124468-f740-4318-be31-d21509b064be" targetNamespace="http://schemas.microsoft.com/office/2006/metadata/properties" ma:root="true" ma:fieldsID="c15198c87eeee2ce8547799c454b0d61" ns2:_="" ns3:_="">
    <xsd:import namespace="b96143fa-edd1-4452-877c-9b7a04eb2124"/>
    <xsd:import namespace="b3124468-f740-4318-be31-d21509b064be"/>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6143fa-edd1-4452-877c-9b7a04eb2124"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Bildmarkierungen" ma:readOnly="false" ma:fieldId="{5cf76f15-5ced-4ddc-b409-7134ff3c332f}" ma:taxonomyMulti="true" ma:sspId="af399366-1498-438c-8354-d8c47f1cc08e"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3124468-f740-4318-be31-d21509b064be"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4b660b01-5add-478b-bc85-43d0e329a7be}" ma:internalName="TaxCatchAll" ma:showField="CatchAllData" ma:web="b3124468-f740-4318-be31-d21509b064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96143fa-edd1-4452-877c-9b7a04eb2124">
      <Terms xmlns="http://schemas.microsoft.com/office/infopath/2007/PartnerControls"/>
    </lcf76f155ced4ddcb4097134ff3c332f>
    <TaxCatchAll xmlns="b3124468-f740-4318-be31-d21509b064be" xsi:nil="true"/>
  </documentManagement>
</p:properties>
</file>

<file path=customXml/itemProps1.xml><?xml version="1.0" encoding="utf-8"?>
<ds:datastoreItem xmlns:ds="http://schemas.openxmlformats.org/officeDocument/2006/customXml" ds:itemID="{96ADEC56-8D05-491A-839F-C444F6277440}"/>
</file>

<file path=customXml/itemProps2.xml><?xml version="1.0" encoding="utf-8"?>
<ds:datastoreItem xmlns:ds="http://schemas.openxmlformats.org/officeDocument/2006/customXml" ds:itemID="{5C07A667-3444-4928-9B8B-EE614907F7D6}"/>
</file>

<file path=customXml/itemProps3.xml><?xml version="1.0" encoding="utf-8"?>
<ds:datastoreItem xmlns:ds="http://schemas.openxmlformats.org/officeDocument/2006/customXml" ds:itemID="{505DBDD0-8122-44E1-8A91-4CFE4D27FA00}"/>
</file>

<file path=docProps/app.xml><?xml version="1.0" encoding="utf-8"?>
<Properties xmlns="http://schemas.openxmlformats.org/officeDocument/2006/extended-properties" xmlns:vt="http://schemas.openxmlformats.org/officeDocument/2006/docPropsVTypes">
  <Template/>
  <TotalTime>0</TotalTime>
  <Words>2632</Words>
  <Application>Microsoft Office PowerPoint</Application>
  <PresentationFormat>Breitbild</PresentationFormat>
  <Paragraphs>207</Paragraphs>
  <Slides>32</Slides>
  <Notes>4</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32</vt:i4>
      </vt:variant>
    </vt:vector>
  </HeadingPairs>
  <TitlesOfParts>
    <vt:vector size="40" baseType="lpstr">
      <vt:lpstr>Arial</vt:lpstr>
      <vt:lpstr>Calibri</vt:lpstr>
      <vt:lpstr>CIDFont+F1</vt:lpstr>
      <vt:lpstr>CIDFont+F2</vt:lpstr>
      <vt:lpstr>CIDFont+F3</vt:lpstr>
      <vt:lpstr>Tahoma</vt:lpstr>
      <vt:lpstr>Wingdings</vt:lpstr>
      <vt:lpstr>Larissa</vt:lpstr>
      <vt:lpstr>PowerPoint-Präsentation</vt:lpstr>
      <vt:lpstr>Often mentioned problem situation</vt:lpstr>
      <vt:lpstr>The challenges of training and consulting are …</vt:lpstr>
      <vt:lpstr>KAIN Method</vt:lpstr>
      <vt:lpstr>KAIN has three phases</vt:lpstr>
      <vt:lpstr>KAIN – 1st  (initial) phase Classroom Teaching</vt:lpstr>
      <vt:lpstr>Tasks in the teaching of topics</vt:lpstr>
      <vt:lpstr>The preparation of a change (consulting)  process  project clarification</vt:lpstr>
      <vt:lpstr>In the second phase – Learning …</vt:lpstr>
      <vt:lpstr>KAIN – 2nd phase: Self-study </vt:lpstr>
      <vt:lpstr>Concretisation of the planning of measures (1)</vt:lpstr>
      <vt:lpstr>Setting objectives with SMART </vt:lpstr>
      <vt:lpstr>Concretisation of the planning of measures (2)</vt:lpstr>
      <vt:lpstr>Do less, but do what is necessary</vt:lpstr>
      <vt:lpstr>PowerPoint-Präsentation</vt:lpstr>
      <vt:lpstr>Consulting </vt:lpstr>
      <vt:lpstr>Attitudes and Behavior of Consultants (1)</vt:lpstr>
      <vt:lpstr>Attitudes and behaviour of consultants (2)</vt:lpstr>
      <vt:lpstr>Attitudes and behaviour of consultants (3)</vt:lpstr>
      <vt:lpstr>Further Support</vt:lpstr>
      <vt:lpstr>KAIN – 3rd phase: Individual project presentation (report) and reflection </vt:lpstr>
      <vt:lpstr>Why is KAIN a successful approach?</vt:lpstr>
      <vt:lpstr>Discussion - Questions - Remarks</vt:lpstr>
      <vt:lpstr>Consulting</vt:lpstr>
      <vt:lpstr>The role of a Consulter</vt:lpstr>
      <vt:lpstr>Dialogue</vt:lpstr>
      <vt:lpstr>Characteristics of the Dialogue</vt:lpstr>
      <vt:lpstr>Dialogue &amp; Discussion</vt:lpstr>
      <vt:lpstr>Dialogue - Rules</vt:lpstr>
      <vt:lpstr>Questions and discussion</vt:lpstr>
      <vt:lpstr>Presentations of the results</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REGROW</dc:title>
  <dc:creator>Christian Wildt</dc:creator>
  <cp:lastModifiedBy>Jürgen Hogeforster</cp:lastModifiedBy>
  <cp:revision>190</cp:revision>
  <dcterms:created xsi:type="dcterms:W3CDTF">2020-09-29T12:21:35Z</dcterms:created>
  <dcterms:modified xsi:type="dcterms:W3CDTF">2023-04-02T15:39:37Z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0x0101000743031088F1E14B8F2D8F273A81A9A9</vt:lpwstr>
  </property>
</Properties>
</file>